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408" r:id="rId3"/>
    <p:sldId id="400" r:id="rId4"/>
    <p:sldId id="401" r:id="rId5"/>
    <p:sldId id="405" r:id="rId6"/>
    <p:sldId id="396" r:id="rId7"/>
    <p:sldId id="388" r:id="rId8"/>
    <p:sldId id="403" r:id="rId9"/>
    <p:sldId id="381" r:id="rId10"/>
    <p:sldId id="389" r:id="rId11"/>
    <p:sldId id="392" r:id="rId12"/>
    <p:sldId id="399" r:id="rId13"/>
    <p:sldId id="404" r:id="rId14"/>
    <p:sldId id="407" r:id="rId15"/>
    <p:sldId id="391" r:id="rId16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6688694-8116-42D8-A0FB-1A98E1A46DC1}">
          <p14:sldIdLst>
            <p14:sldId id="408"/>
            <p14:sldId id="400"/>
            <p14:sldId id="401"/>
            <p14:sldId id="405"/>
            <p14:sldId id="396"/>
            <p14:sldId id="388"/>
            <p14:sldId id="403"/>
            <p14:sldId id="381"/>
            <p14:sldId id="389"/>
            <p14:sldId id="392"/>
            <p14:sldId id="399"/>
            <p14:sldId id="404"/>
            <p14:sldId id="407"/>
            <p14:sldId id="3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becca Richardson" initials="RR" lastIdx="1" clrIdx="0">
    <p:extLst>
      <p:ext uri="{19B8F6BF-5375-455C-9EA6-DF929625EA0E}">
        <p15:presenceInfo xmlns:p15="http://schemas.microsoft.com/office/powerpoint/2012/main" userId="S-1-5-21-3711073164-4151884071-2383605875-5672" providerId="AD"/>
      </p:ext>
    </p:extLst>
  </p:cmAuthor>
  <p:cmAuthor id="2" name="Niazy Hazeldine" initials="NH" lastIdx="8" clrIdx="1">
    <p:extLst>
      <p:ext uri="{19B8F6BF-5375-455C-9EA6-DF929625EA0E}">
        <p15:presenceInfo xmlns:p15="http://schemas.microsoft.com/office/powerpoint/2012/main" userId="S-1-5-21-3711073164-4151884071-2383605875-5727" providerId="AD"/>
      </p:ext>
    </p:extLst>
  </p:cmAuthor>
  <p:cmAuthor id="3" name="Niazy Hazeldine" initials="NH [2]" lastIdx="1" clrIdx="2">
    <p:extLst>
      <p:ext uri="{19B8F6BF-5375-455C-9EA6-DF929625EA0E}">
        <p15:presenceInfo xmlns:p15="http://schemas.microsoft.com/office/powerpoint/2012/main" userId="S0033FFFA8239796@LIVE.COM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865B2"/>
    <a:srgbClr val="F7941D"/>
    <a:srgbClr val="FFFFFF"/>
    <a:srgbClr val="940F13"/>
    <a:srgbClr val="247D83"/>
    <a:srgbClr val="483C95"/>
    <a:srgbClr val="1D384C"/>
    <a:srgbClr val="BED5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53" autoAdjust="0"/>
    <p:restoredTop sz="92035" autoAdjust="0"/>
  </p:normalViewPr>
  <p:slideViewPr>
    <p:cSldViewPr snapToGrid="0">
      <p:cViewPr varScale="1">
        <p:scale>
          <a:sx n="83" d="100"/>
          <a:sy n="83" d="100"/>
        </p:scale>
        <p:origin x="85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837CF-3ADA-4875-8985-90347C5E89C3}" type="datetimeFigureOut">
              <a:rPr lang="en-GB" smtClean="0"/>
              <a:t>18/10/2018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9" y="9429750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7D175-111A-402E-B27D-B1EFFB493A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413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F503A-3E96-4BA8-8D36-E4D35BB1FF3D}" type="datetimeFigureOut">
              <a:rPr lang="en-GB" smtClean="0"/>
              <a:t>18/10/2018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43013"/>
            <a:ext cx="5946775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0C124-0A61-4AD8-8D9B-699F0890BC3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607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33063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43020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1923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5813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9628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1952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6561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8883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8478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https://www.youtube.com/watch?v=nWu44AqF0iI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6133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2450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8620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9458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0C124-0A61-4AD8-8D9B-699F0890BC35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6450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672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1415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57300" cy="365125"/>
          </a:xfrm>
          <a:prstGeom prst="rect">
            <a:avLst/>
          </a:prstGeom>
        </p:spPr>
        <p:txBody>
          <a:bodyPr/>
          <a:lstStyle/>
          <a:p>
            <a:fld id="{9C5B8BA9-4FAD-4D09-BA34-F400D988E8E0}" type="datetimeFigureOut">
              <a:rPr lang="en-GB" smtClean="0"/>
              <a:t>18/10/2018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6219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882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2952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57300" cy="365125"/>
          </a:xfrm>
          <a:prstGeom prst="rect">
            <a:avLst/>
          </a:prstGeom>
        </p:spPr>
        <p:txBody>
          <a:bodyPr/>
          <a:lstStyle/>
          <a:p>
            <a:fld id="{9C5B8BA9-4FAD-4D09-BA34-F400D988E8E0}" type="datetimeFigureOut">
              <a:rPr lang="en-GB" smtClean="0"/>
              <a:t>18/10/2018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4794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748" y="1825625"/>
            <a:ext cx="4921052" cy="4351338"/>
          </a:xfrm>
        </p:spPr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3400" y="1825625"/>
            <a:ext cx="4749800" cy="4351338"/>
          </a:xfrm>
        </p:spPr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8414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63495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98054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00855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6500" y="987425"/>
            <a:ext cx="5537200" cy="4873625"/>
          </a:xfrm>
        </p:spPr>
        <p:txBody>
          <a:bodyPr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 sz="2800"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 sz="2000"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 sz="2000"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816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90915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41900" y="987425"/>
            <a:ext cx="54483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1647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69267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57300" cy="365125"/>
          </a:xfrm>
          <a:prstGeom prst="rect">
            <a:avLst/>
          </a:prstGeom>
        </p:spPr>
        <p:txBody>
          <a:bodyPr/>
          <a:lstStyle/>
          <a:p>
            <a:fld id="{9C5B8BA9-4FAD-4D09-BA34-F400D988E8E0}" type="datetimeFigureOut">
              <a:rPr lang="en-GB" smtClean="0"/>
              <a:t>18/10/2018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2063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257300" cy="365125"/>
          </a:xfrm>
          <a:prstGeom prst="rect">
            <a:avLst/>
          </a:prstGeom>
        </p:spPr>
        <p:txBody>
          <a:bodyPr/>
          <a:lstStyle/>
          <a:p>
            <a:fld id="{9C5B8BA9-4FAD-4D09-BA34-F400D988E8E0}" type="datetimeFigureOut">
              <a:rPr lang="en-GB" smtClean="0"/>
              <a:t>18/10/2018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5534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748" y="1825625"/>
            <a:ext cx="4921052" cy="4351338"/>
          </a:xfrm>
        </p:spPr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3400" y="1825625"/>
            <a:ext cx="4749800" cy="4351338"/>
          </a:xfrm>
        </p:spPr>
        <p:txBody>
          <a:bodyPr/>
          <a:lstStyle>
            <a:lvl1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1613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7273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2361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2564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6500" y="987425"/>
            <a:ext cx="5537200" cy="4873625"/>
          </a:xfrm>
        </p:spPr>
        <p:txBody>
          <a:bodyPr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>
              <a:defRPr sz="2800">
                <a:solidFill>
                  <a:srgbClr val="2865B2"/>
                </a:solidFill>
                <a:latin typeface="VAG Rounded Std Light" panose="020F0502020204020204" pitchFamily="34" charset="0"/>
              </a:defRPr>
            </a:lvl2pPr>
            <a:lvl3pPr>
              <a:defRPr sz="2400">
                <a:solidFill>
                  <a:srgbClr val="2865B2"/>
                </a:solidFill>
                <a:latin typeface="VAG Rounded Std Light" panose="020F0502020204020204" pitchFamily="34" charset="0"/>
              </a:defRPr>
            </a:lvl3pPr>
            <a:lvl4pPr>
              <a:defRPr sz="2000">
                <a:solidFill>
                  <a:srgbClr val="2865B2"/>
                </a:solidFill>
                <a:latin typeface="VAG Rounded Std Light" panose="020F0502020204020204" pitchFamily="34" charset="0"/>
              </a:defRPr>
            </a:lvl4pPr>
            <a:lvl5pPr>
              <a:defRPr sz="2000">
                <a:solidFill>
                  <a:srgbClr val="2865B2"/>
                </a:solidFill>
                <a:latin typeface="VAG Rounded Std Light" panose="020F05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129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41900" y="987425"/>
            <a:ext cx="54483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2865B2"/>
                </a:solidFill>
                <a:latin typeface="VAG Rounded Std Light" panose="020F0502020204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B998-E626-4230-8933-55C4FFF3AFB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69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-1160266" y="-1818481"/>
            <a:ext cx="5579866" cy="5704681"/>
          </a:xfrm>
          <a:prstGeom prst="ellipse">
            <a:avLst/>
          </a:prstGeom>
          <a:solidFill>
            <a:srgbClr val="BED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2865B2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0748" y="403225"/>
            <a:ext cx="95138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0748" y="1914524"/>
            <a:ext cx="9513888" cy="38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197954" y="12153080"/>
            <a:ext cx="1312545" cy="5072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748" y="63277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2865B2"/>
                  </a:solidFill>
                </a:ln>
                <a:solidFill>
                  <a:schemeClr val="bg1"/>
                </a:solidFill>
              </a:defRPr>
            </a:lvl1pPr>
          </a:lstStyle>
          <a:p>
            <a:fld id="{1344B998-E626-4230-8933-55C4FFF3AFB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25148" y="192087"/>
            <a:ext cx="1247775" cy="11144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924" y="4950042"/>
            <a:ext cx="2441622" cy="24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98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865B2"/>
          </a:solidFill>
          <a:latin typeface="VAG Rounded Std Light" panose="020F0502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0748" y="403225"/>
            <a:ext cx="95138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0748" y="1914524"/>
            <a:ext cx="9513888" cy="38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197954" y="12153080"/>
            <a:ext cx="1312545" cy="5072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0748" y="63277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ln>
                  <a:solidFill>
                    <a:srgbClr val="2865B2"/>
                  </a:solidFill>
                </a:ln>
                <a:solidFill>
                  <a:schemeClr val="bg1"/>
                </a:solidFill>
              </a:defRPr>
            </a:lvl1pPr>
          </a:lstStyle>
          <a:p>
            <a:fld id="{1344B998-E626-4230-8933-55C4FFF3AFB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25148" y="192087"/>
            <a:ext cx="1247775" cy="11144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924" y="4950042"/>
            <a:ext cx="2441622" cy="244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032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865B2"/>
          </a:solidFill>
          <a:latin typeface="VAG Rounded Std Light" panose="020F0502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865B2"/>
          </a:solidFill>
          <a:latin typeface="VAG Rounded Std Light" panose="020F0502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7" Type="http://schemas.openxmlformats.org/officeDocument/2006/relationships/image" Target="../media/image17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tiff"/><Relationship Id="rId5" Type="http://schemas.openxmlformats.org/officeDocument/2006/relationships/image" Target="../media/image15.tiff"/><Relationship Id="rId4" Type="http://schemas.openxmlformats.org/officeDocument/2006/relationships/image" Target="../media/image1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metro charit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" t="11062" r="9669" b="20238"/>
          <a:stretch/>
        </p:blipFill>
        <p:spPr bwMode="auto">
          <a:xfrm>
            <a:off x="2540669" y="674890"/>
            <a:ext cx="7110662" cy="550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458E483-035B-4A32-8EC8-F12A5537850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3" y="5590901"/>
            <a:ext cx="1789611" cy="117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95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709863" y="-529389"/>
            <a:ext cx="13643810" cy="7928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112042" y="148393"/>
            <a:ext cx="5856894" cy="1107996"/>
          </a:xfrm>
          <a:prstGeom prst="rect">
            <a:avLst/>
          </a:prstGeom>
          <a:noFill/>
          <a:ln w="38100">
            <a:solidFill>
              <a:srgbClr val="2865B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The Equality Act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2042" y="1934171"/>
            <a:ext cx="58568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It is</a:t>
            </a:r>
            <a:r>
              <a:rPr lang="en-GB" sz="3600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 illegal </a:t>
            </a:r>
            <a:r>
              <a:rPr lang="en-GB" sz="36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to treat someone unfairly because of who they are attracted to, or their identity.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A65FE1-767B-3441-ABAD-F7CBA7229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0" y="-312959"/>
            <a:ext cx="3014133" cy="2260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5D8C84-A260-FA43-9B42-1E30DBB399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622" y="5075730"/>
            <a:ext cx="3077772" cy="20383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49BBC8-BF1E-8946-8E4D-B53BDD596C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4649" y="-304799"/>
            <a:ext cx="2262764" cy="30010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BBC9E0-F3AD-B948-A991-946635549B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930" y="3871839"/>
            <a:ext cx="2459299" cy="32422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C06414-F169-B448-855F-48CF5F794E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6448" y="2265214"/>
            <a:ext cx="2287770" cy="286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12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8621" t="15762" r="55225" b="21607"/>
          <a:stretch/>
        </p:blipFill>
        <p:spPr>
          <a:xfrm>
            <a:off x="1435099" y="139700"/>
            <a:ext cx="4953001" cy="644176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28914" y="2476500"/>
            <a:ext cx="4281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2865B2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I am going to </a:t>
            </a:r>
            <a:r>
              <a:rPr lang="en-GB" dirty="0">
                <a:solidFill>
                  <a:srgbClr val="2865B2"/>
                </a:solidFill>
              </a:rPr>
              <a:t>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81915" y="1335038"/>
            <a:ext cx="42432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Decide what </a:t>
            </a:r>
            <a:r>
              <a:rPr lang="en-GB" sz="2400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you are going to do</a:t>
            </a: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 to make sure everyone is respected in your school.</a:t>
            </a:r>
          </a:p>
          <a:p>
            <a:pPr marL="457200" indent="-457200">
              <a:buAutoNum type="arabicPeriod"/>
            </a:pPr>
            <a:endParaRPr lang="en-GB" sz="2400" i="1" dirty="0">
              <a:solidFill>
                <a:srgbClr val="2865B2"/>
              </a:solidFill>
              <a:latin typeface="VAG Rounded Std Light" panose="020F0502020204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Write it neatly onto your genderbread person</a:t>
            </a:r>
          </a:p>
          <a:p>
            <a:pPr marL="457200" indent="-457200">
              <a:buAutoNum type="arabicPeriod"/>
            </a:pPr>
            <a:endParaRPr lang="en-GB" sz="2400" dirty="0">
              <a:solidFill>
                <a:srgbClr val="2865B2"/>
              </a:solidFill>
              <a:latin typeface="VAG Rounded Std Light" panose="020F0502020204020204" pitchFamily="34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Decorate your genderbread person however you like. </a:t>
            </a:r>
          </a:p>
        </p:txBody>
      </p:sp>
    </p:spTree>
    <p:extLst>
      <p:ext uri="{BB962C8B-B14F-4D97-AF65-F5344CB8AC3E}">
        <p14:creationId xmlns:p14="http://schemas.microsoft.com/office/powerpoint/2010/main" val="3740357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B880D82-79EF-4820-9841-15D7260D8D6E}"/>
              </a:ext>
            </a:extLst>
          </p:cNvPr>
          <p:cNvSpPr txBox="1"/>
          <p:nvPr/>
        </p:nvSpPr>
        <p:spPr>
          <a:xfrm>
            <a:off x="448056" y="534221"/>
            <a:ext cx="7985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Question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94FBBB-F617-4A37-819C-F8F04022D966}"/>
              </a:ext>
            </a:extLst>
          </p:cNvPr>
          <p:cNvSpPr txBox="1"/>
          <p:nvPr/>
        </p:nvSpPr>
        <p:spPr>
          <a:xfrm>
            <a:off x="448056" y="2016467"/>
            <a:ext cx="100179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Everyone needs to write down a question or a comment on their post-it note.</a:t>
            </a:r>
          </a:p>
          <a:p>
            <a:endParaRPr lang="en-GB" sz="2800" dirty="0">
              <a:solidFill>
                <a:srgbClr val="2865B2"/>
              </a:solidFill>
              <a:latin typeface="VAG Rounded Std Light" panose="020F0502020204020204" pitchFamily="34" charset="0"/>
            </a:endParaRPr>
          </a:p>
          <a:p>
            <a:r>
              <a:rPr lang="en-GB" sz="28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You will then put it into the box. </a:t>
            </a:r>
          </a:p>
          <a:p>
            <a:endParaRPr lang="en-GB" sz="2800" dirty="0">
              <a:solidFill>
                <a:srgbClr val="2865B2"/>
              </a:solidFill>
              <a:latin typeface="VAG Rounded Std Light" panose="020F0502020204020204" pitchFamily="34" charset="0"/>
            </a:endParaRPr>
          </a:p>
          <a:p>
            <a:r>
              <a:rPr lang="en-GB" sz="2800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No one will know who has asked which question. </a:t>
            </a:r>
          </a:p>
          <a:p>
            <a:endParaRPr lang="en-GB" sz="2800" b="1" dirty="0">
              <a:solidFill>
                <a:srgbClr val="2865B2"/>
              </a:solidFill>
              <a:latin typeface="VAG Rounded Std Light" panose="020F0502020204020204" pitchFamily="34" charset="0"/>
            </a:endParaRPr>
          </a:p>
          <a:p>
            <a:r>
              <a:rPr lang="en-GB" sz="28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We will answer as many as we can!</a:t>
            </a:r>
          </a:p>
        </p:txBody>
      </p:sp>
    </p:spTree>
    <p:extLst>
      <p:ext uri="{BB962C8B-B14F-4D97-AF65-F5344CB8AC3E}">
        <p14:creationId xmlns:p14="http://schemas.microsoft.com/office/powerpoint/2010/main" val="1090692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42195" y="219242"/>
            <a:ext cx="10515600" cy="994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2865B2"/>
                </a:solidFill>
                <a:latin typeface="VAG Rounded Std Light" panose="020F0502020204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sz="5400" b="1" dirty="0"/>
              <a:t>I can…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42284" y="1185177"/>
            <a:ext cx="10515600" cy="5402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2195" y="1695424"/>
            <a:ext cx="10890878" cy="41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explain the meaning of gender.</a:t>
            </a:r>
          </a:p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explain the meaning of sexuality. </a:t>
            </a:r>
          </a:p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describe what “gender stereotypes” are and how they influence us.</a:t>
            </a:r>
            <a:endParaRPr lang="en-GB" sz="2400" i="1" dirty="0">
              <a:solidFill>
                <a:srgbClr val="2865B2"/>
              </a:solidFill>
              <a:latin typeface="VAG Rounded Std Light" panose="020F0502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identify how some LGBTQ+ people may be made to feel different to others.</a:t>
            </a:r>
          </a:p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suggest ways we can all help stop people being bullied for being different.</a:t>
            </a:r>
          </a:p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explain how to get help for myself or other people.</a:t>
            </a:r>
          </a:p>
        </p:txBody>
      </p:sp>
      <p:pic>
        <p:nvPicPr>
          <p:cNvPr id="3" name="Picture 2" descr="The Telecare Blog: &lt;strong&gt;Tick Box&lt;/strong&gt; Telecare - its coming to you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152" y="152183"/>
            <a:ext cx="3454426" cy="22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62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metro charit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" t="11062" r="9669" b="20238"/>
          <a:stretch/>
        </p:blipFill>
        <p:spPr bwMode="auto">
          <a:xfrm>
            <a:off x="2540669" y="674890"/>
            <a:ext cx="7110662" cy="550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458E483-035B-4A32-8EC8-F12A5537850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3" y="5590901"/>
            <a:ext cx="1789611" cy="117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9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1339" y="522935"/>
            <a:ext cx="10515600" cy="994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2865B2"/>
                </a:solidFill>
                <a:latin typeface="VAG Rounded Std Light" panose="020F0502020204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sz="5400" b="1" dirty="0"/>
              <a:t>Our rules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42284" y="1185177"/>
            <a:ext cx="10515600" cy="540265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Have </a:t>
            </a:r>
            <a:r>
              <a:rPr lang="en-GB" sz="3200" b="1" dirty="0"/>
              <a:t>respect</a:t>
            </a:r>
            <a:r>
              <a:rPr lang="en-GB" sz="3200" dirty="0"/>
              <a:t> for everyone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b="1" dirty="0"/>
              <a:t>Listen</a:t>
            </a:r>
            <a:r>
              <a:rPr lang="en-GB" sz="3200" dirty="0"/>
              <a:t> to each other’s ideas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Keep things in this room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dirty="0"/>
              <a:t>Work </a:t>
            </a:r>
            <a:r>
              <a:rPr lang="en-GB" sz="3200" b="1" dirty="0"/>
              <a:t>together</a:t>
            </a:r>
          </a:p>
          <a:p>
            <a:pPr marL="342900" indent="-3429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200" u="sng" dirty="0"/>
              <a:t>Understand this is a safe space to make “mistakes”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sz="2800" b="1" u="sng" dirty="0"/>
              <a:t>Please ask questions!</a:t>
            </a:r>
          </a:p>
          <a:p>
            <a:endParaRPr lang="en-GB" dirty="0"/>
          </a:p>
        </p:txBody>
      </p:sp>
      <p:pic>
        <p:nvPicPr>
          <p:cNvPr id="4" name="Picture 2" descr="Image result for group icon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346" y="1753042"/>
            <a:ext cx="2133463" cy="213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187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1339" y="522935"/>
            <a:ext cx="10515600" cy="994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2865B2"/>
                </a:solidFill>
                <a:latin typeface="VAG Rounded Std Light" panose="020F0502020204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sz="5400" b="1" dirty="0"/>
              <a:t>Today we are learning…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42284" y="1185177"/>
            <a:ext cx="10515600" cy="5402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57951" y="2179929"/>
            <a:ext cx="10684266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GB" sz="32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about what gender means to us and society.</a:t>
            </a:r>
            <a:br>
              <a:rPr lang="en-GB" sz="32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3200" dirty="0">
              <a:solidFill>
                <a:srgbClr val="2865B2"/>
              </a:solidFill>
              <a:latin typeface="VAG Rounded Std Light" panose="020F0502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GB" sz="32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about how being seen as different can affect how </a:t>
            </a:r>
            <a:br>
              <a:rPr lang="en-GB" sz="32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32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people are treated.</a:t>
            </a:r>
            <a:br>
              <a:rPr lang="en-GB" sz="32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3200" i="1" dirty="0">
              <a:solidFill>
                <a:srgbClr val="2865B2"/>
              </a:solidFill>
              <a:latin typeface="VAG Rounded Std Light" panose="020F0502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GB" sz="32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…about people’s experience of being seen different to </a:t>
            </a:r>
            <a:br>
              <a:rPr lang="en-GB" sz="32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32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others in school. </a:t>
            </a:r>
          </a:p>
        </p:txBody>
      </p:sp>
      <p:pic>
        <p:nvPicPr>
          <p:cNvPr id="3" name="Picture 2" descr="The Telecare Blog: &lt;strong&gt;Tick Box&lt;/strong&gt; Telecare - its coming to you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152" y="152183"/>
            <a:ext cx="3454426" cy="22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1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42195" y="219242"/>
            <a:ext cx="10515600" cy="9947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2865B2"/>
                </a:solidFill>
                <a:latin typeface="VAG Rounded Std Light" panose="020F050202020402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GB" sz="5400" b="1" dirty="0"/>
              <a:t>I can…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742284" y="1185177"/>
            <a:ext cx="10515600" cy="5402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rgbClr val="2865B2"/>
                </a:solidFill>
                <a:latin typeface="VAG Rounded Std Light" panose="020F0502020204020204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2195" y="1695424"/>
            <a:ext cx="10890878" cy="41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explain the meaning of gender.</a:t>
            </a:r>
          </a:p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explain the meaning of sexuality. </a:t>
            </a:r>
          </a:p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describe what “gender stereotypes” are and how they influence us.</a:t>
            </a:r>
            <a:endParaRPr lang="en-GB" sz="2400" i="1" dirty="0">
              <a:solidFill>
                <a:srgbClr val="2865B2"/>
              </a:solidFill>
              <a:latin typeface="VAG Rounded Std Light" panose="020F05020202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identify how some LGBTQ+ people may be made to feel different to others.</a:t>
            </a:r>
          </a:p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suggest ways we can all help stop people being bullied for being different.</a:t>
            </a:r>
          </a:p>
          <a:p>
            <a:pPr lvl="0">
              <a:lnSpc>
                <a:spcPct val="115000"/>
              </a:lnSpc>
              <a:spcAft>
                <a:spcPts val="2400"/>
              </a:spcAft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explain how to get help for myself or other people.</a:t>
            </a:r>
          </a:p>
        </p:txBody>
      </p:sp>
      <p:pic>
        <p:nvPicPr>
          <p:cNvPr id="3" name="Picture 2" descr="The Telecare Blog: &lt;strong&gt;Tick Box&lt;/strong&gt; Telecare - its coming to you..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152" y="152183"/>
            <a:ext cx="3454426" cy="22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8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539" y="2157872"/>
            <a:ext cx="5657622" cy="37717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4D4181-A407-4C36-B665-760F3FBDDC75}"/>
              </a:ext>
            </a:extLst>
          </p:cNvPr>
          <p:cNvSpPr txBox="1"/>
          <p:nvPr/>
        </p:nvSpPr>
        <p:spPr>
          <a:xfrm>
            <a:off x="539496" y="455142"/>
            <a:ext cx="7985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solidFill>
                  <a:srgbClr val="2865B2"/>
                </a:solidFill>
                <a:latin typeface="VAG Rounded Std Light" panose="020F0502020204020204" pitchFamily="34" charset="0"/>
                <a:ea typeface="+mj-ea"/>
                <a:cs typeface="+mj-cs"/>
              </a:rPr>
              <a:t>What is gender?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B2B5EB-59DB-4CB8-8E3E-1450F0FD344A}"/>
              </a:ext>
            </a:extLst>
          </p:cNvPr>
          <p:cNvSpPr txBox="1"/>
          <p:nvPr/>
        </p:nvSpPr>
        <p:spPr>
          <a:xfrm>
            <a:off x="182880" y="6333745"/>
            <a:ext cx="937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If you are finished:</a:t>
            </a:r>
            <a:r>
              <a:rPr lang="en-GB" dirty="0">
                <a:solidFill>
                  <a:srgbClr val="2865B2"/>
                </a:solidFill>
                <a:latin typeface="VAG Rounded Std Light" panose="020F0502020204020204" pitchFamily="34" charset="0"/>
              </a:rPr>
              <a:t> Can we tell someone’s gender by looking at them?</a:t>
            </a:r>
          </a:p>
        </p:txBody>
      </p:sp>
    </p:spTree>
    <p:extLst>
      <p:ext uri="{BB962C8B-B14F-4D97-AF65-F5344CB8AC3E}">
        <p14:creationId xmlns:p14="http://schemas.microsoft.com/office/powerpoint/2010/main" val="2553382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6"/>
          <a:stretch/>
        </p:blipFill>
        <p:spPr bwMode="auto">
          <a:xfrm>
            <a:off x="5737545" y="235955"/>
            <a:ext cx="4288772" cy="57317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0423" y="447645"/>
            <a:ext cx="588745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Task:</a:t>
            </a:r>
          </a:p>
          <a:p>
            <a:endParaRPr lang="en-GB" sz="2400" dirty="0">
              <a:solidFill>
                <a:srgbClr val="2865B2"/>
              </a:solidFill>
              <a:latin typeface="VAG Rounded Std Light" panose="020F0502020204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In your groups, you will be given one plain diagram of the Genderbread Person.</a:t>
            </a:r>
            <a:b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</a:br>
            <a:endParaRPr lang="en-GB" sz="2400" dirty="0">
              <a:solidFill>
                <a:srgbClr val="2865B2"/>
              </a:solidFill>
              <a:latin typeface="VAG Rounded Std Light" panose="020F0502020204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On that sheet, I want you to label what you think </a:t>
            </a:r>
            <a:r>
              <a:rPr lang="en-GB" sz="2400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society thinks a boy and girl</a:t>
            </a: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 </a:t>
            </a:r>
            <a:r>
              <a:rPr lang="en-GB" sz="2400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should look like and be like.</a:t>
            </a: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/>
            </a:r>
            <a:b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</a:br>
            <a:endParaRPr lang="en-GB" sz="2400" dirty="0">
              <a:solidFill>
                <a:srgbClr val="2865B2"/>
              </a:solidFill>
              <a:latin typeface="VAG Rounded Std Light" panose="020F0502020204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Think about the </a:t>
            </a:r>
            <a:r>
              <a:rPr lang="en-GB" sz="2400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characteristics</a:t>
            </a: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 and what they </a:t>
            </a:r>
            <a:r>
              <a:rPr lang="en-GB" sz="2400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might</a:t>
            </a: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 </a:t>
            </a:r>
            <a:r>
              <a:rPr lang="en-GB" sz="2400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like doing</a:t>
            </a:r>
            <a: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  <a:t>, according to what society says.</a:t>
            </a:r>
            <a:br>
              <a:rPr lang="en-GB" sz="2400" dirty="0">
                <a:solidFill>
                  <a:srgbClr val="2865B2"/>
                </a:solidFill>
                <a:latin typeface="VAG Rounded Std Light" panose="020F0502020204020204" pitchFamily="34" charset="0"/>
              </a:rPr>
            </a:br>
            <a:endParaRPr lang="en-GB" sz="2400" dirty="0">
              <a:solidFill>
                <a:srgbClr val="2865B2"/>
              </a:solidFill>
              <a:latin typeface="VAG Rounded Std Light" panose="020F05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281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416" y="2513591"/>
            <a:ext cx="6359280" cy="3179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B6C9DC-D808-4FE5-8062-0FBF6366C831}"/>
              </a:ext>
            </a:extLst>
          </p:cNvPr>
          <p:cNvSpPr txBox="1"/>
          <p:nvPr/>
        </p:nvSpPr>
        <p:spPr>
          <a:xfrm>
            <a:off x="182880" y="6333745"/>
            <a:ext cx="937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865B2"/>
                </a:solidFill>
                <a:latin typeface="VAG Rounded Std Light" panose="020F0502020204020204" pitchFamily="34" charset="0"/>
              </a:rPr>
              <a:t>If you are finished:</a:t>
            </a:r>
            <a:r>
              <a:rPr lang="en-GB" dirty="0">
                <a:solidFill>
                  <a:srgbClr val="2865B2"/>
                </a:solidFill>
                <a:latin typeface="VAG Rounded Std Light" panose="020F0502020204020204" pitchFamily="34" charset="0"/>
              </a:rPr>
              <a:t> Can we tell someone’s sexuality by looking at them?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1DC8A2-3695-4E0F-B6B4-CE0979C65036}"/>
              </a:ext>
            </a:extLst>
          </p:cNvPr>
          <p:cNvSpPr txBox="1"/>
          <p:nvPr/>
        </p:nvSpPr>
        <p:spPr>
          <a:xfrm>
            <a:off x="539496" y="455142"/>
            <a:ext cx="7985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solidFill>
                  <a:srgbClr val="2865B2"/>
                </a:solidFill>
                <a:latin typeface="VAG Rounded Std Light" panose="020F0502020204020204" pitchFamily="34" charset="0"/>
                <a:ea typeface="+mj-ea"/>
                <a:cs typeface="+mj-cs"/>
              </a:rPr>
              <a:t>What is sexuality?</a:t>
            </a:r>
          </a:p>
        </p:txBody>
      </p:sp>
    </p:spTree>
    <p:extLst>
      <p:ext uri="{BB962C8B-B14F-4D97-AF65-F5344CB8AC3E}">
        <p14:creationId xmlns:p14="http://schemas.microsoft.com/office/powerpoint/2010/main" val="2472050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709863" y="-529389"/>
            <a:ext cx="13643810" cy="7928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074" name="Picture 2" descr="http://u1kwao9i7u9xyle2hibw4g6h.wpengine.netdna-cdn.com/wp-content/uploads/2015/03/genderbread-person-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754" y="0"/>
            <a:ext cx="9469689" cy="710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214938" y="1115707"/>
            <a:ext cx="4764505" cy="1275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472781" y="2561033"/>
            <a:ext cx="4764505" cy="1275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5472781" y="4011089"/>
            <a:ext cx="4764505" cy="1275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939129" y="5702301"/>
            <a:ext cx="4764505" cy="1275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5826461" y="5691124"/>
            <a:ext cx="4764505" cy="1275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3462C1-ED93-4343-95BB-12F0D89C76B8}"/>
              </a:ext>
            </a:extLst>
          </p:cNvPr>
          <p:cNvSpPr/>
          <p:nvPr/>
        </p:nvSpPr>
        <p:spPr>
          <a:xfrm>
            <a:off x="4321677" y="1213935"/>
            <a:ext cx="893261" cy="47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7F989D-6E3E-EF41-9DC0-571A1BF09C4C}"/>
              </a:ext>
            </a:extLst>
          </p:cNvPr>
          <p:cNvSpPr/>
          <p:nvPr/>
        </p:nvSpPr>
        <p:spPr>
          <a:xfrm>
            <a:off x="1306334" y="3505827"/>
            <a:ext cx="1191937" cy="47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E92128-9A17-1342-89A6-9E5E79F96046}"/>
              </a:ext>
            </a:extLst>
          </p:cNvPr>
          <p:cNvSpPr/>
          <p:nvPr/>
        </p:nvSpPr>
        <p:spPr>
          <a:xfrm>
            <a:off x="4183001" y="3741822"/>
            <a:ext cx="1191937" cy="47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87E0EF4-A182-C54F-A662-082E673DF77D}"/>
              </a:ext>
            </a:extLst>
          </p:cNvPr>
          <p:cNvSpPr/>
          <p:nvPr/>
        </p:nvSpPr>
        <p:spPr>
          <a:xfrm>
            <a:off x="4236381" y="2243721"/>
            <a:ext cx="1191937" cy="47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65F9F-B982-4E4B-8F2C-2AB60044EF07}"/>
              </a:ext>
            </a:extLst>
          </p:cNvPr>
          <p:cNvSpPr/>
          <p:nvPr/>
        </p:nvSpPr>
        <p:spPr>
          <a:xfrm>
            <a:off x="6958710" y="-297154"/>
            <a:ext cx="4764505" cy="1275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472108-B06F-2F4F-8E28-6CA2E314906E}"/>
              </a:ext>
            </a:extLst>
          </p:cNvPr>
          <p:cNvSpPr/>
          <p:nvPr/>
        </p:nvSpPr>
        <p:spPr>
          <a:xfrm>
            <a:off x="1747156" y="5603749"/>
            <a:ext cx="849085" cy="576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2382C7-6783-C848-B823-81F24D6789B0}"/>
              </a:ext>
            </a:extLst>
          </p:cNvPr>
          <p:cNvSpPr/>
          <p:nvPr/>
        </p:nvSpPr>
        <p:spPr>
          <a:xfrm>
            <a:off x="6168608" y="1668378"/>
            <a:ext cx="4106357" cy="575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56CE15E-8524-3042-BA34-1F114208E17E}"/>
              </a:ext>
            </a:extLst>
          </p:cNvPr>
          <p:cNvSpPr/>
          <p:nvPr/>
        </p:nvSpPr>
        <p:spPr>
          <a:xfrm>
            <a:off x="6168608" y="3105234"/>
            <a:ext cx="4106357" cy="575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84AB485-2126-374E-ACE9-27D62CA09E7B}"/>
              </a:ext>
            </a:extLst>
          </p:cNvPr>
          <p:cNvSpPr/>
          <p:nvPr/>
        </p:nvSpPr>
        <p:spPr>
          <a:xfrm>
            <a:off x="6168608" y="4519537"/>
            <a:ext cx="4106357" cy="575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539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709863" y="-529389"/>
            <a:ext cx="13643810" cy="7928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074" name="Picture 2" descr="http://u1kwao9i7u9xyle2hibw4g6h.wpengine.netdna-cdn.com/wp-content/uploads/2015/03/genderbread-person-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0" t="13722" r="52599" b="20718"/>
          <a:stretch/>
        </p:blipFill>
        <p:spPr bwMode="auto">
          <a:xfrm>
            <a:off x="890335" y="607595"/>
            <a:ext cx="5055750" cy="565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u1kwao9i7u9xyle2hibw4g6h.wpengine.netdna-cdn.com/wp-content/uploads/2015/03/genderbread-person-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2" t="30856" r="71504" b="65936"/>
          <a:stretch/>
        </p:blipFill>
        <p:spPr bwMode="auto">
          <a:xfrm rot="10800000">
            <a:off x="2791326" y="2105527"/>
            <a:ext cx="974558" cy="27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Image result for gingerbread mea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686" y="-524488"/>
            <a:ext cx="2647783" cy="352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Image result for gingerbread mea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0711" y="347245"/>
            <a:ext cx="2647783" cy="352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mage result for gingerbread mea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821" y="2736070"/>
            <a:ext cx="2647783" cy="352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mage result for gingerbread mea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868" y="3442090"/>
            <a:ext cx="2647783" cy="352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6179" y="-541922"/>
            <a:ext cx="5748986" cy="751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89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seful Components v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79FE842-AC87-4BC1-83BC-02CAD5C2D3CE}" vid="{7E8547F5-ACDC-4EB8-B468-AE7CDB25C4F1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C79FE842-AC87-4BC1-83BC-02CAD5C2D3CE}" vid="{7E8547F5-ACDC-4EB8-B468-AE7CDB25C4F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1190</TotalTime>
  <Words>373</Words>
  <Application>Microsoft Office PowerPoint</Application>
  <PresentationFormat>Widescreen</PresentationFormat>
  <Paragraphs>68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MV Boli</vt:lpstr>
      <vt:lpstr>Times New Roman</vt:lpstr>
      <vt:lpstr>VAG Rounded Std Light</vt:lpstr>
      <vt:lpstr>Useful Components v2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Hayter</dc:creator>
  <cp:lastModifiedBy>Mark Delacour</cp:lastModifiedBy>
  <cp:revision>111</cp:revision>
  <cp:lastPrinted>2018-02-20T13:22:16Z</cp:lastPrinted>
  <dcterms:modified xsi:type="dcterms:W3CDTF">2018-10-18T15:39:05Z</dcterms:modified>
</cp:coreProperties>
</file>