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handoutMasterIdLst>
    <p:handoutMasterId r:id="rId28"/>
  </p:handoutMasterIdLst>
  <p:sldIdLst>
    <p:sldId id="256" r:id="rId3"/>
    <p:sldId id="257" r:id="rId4"/>
    <p:sldId id="333" r:id="rId5"/>
    <p:sldId id="410" r:id="rId6"/>
    <p:sldId id="368" r:id="rId7"/>
    <p:sldId id="376" r:id="rId8"/>
    <p:sldId id="408" r:id="rId9"/>
    <p:sldId id="374" r:id="rId10"/>
    <p:sldId id="262" r:id="rId11"/>
    <p:sldId id="375" r:id="rId12"/>
    <p:sldId id="266" r:id="rId13"/>
    <p:sldId id="269" r:id="rId14"/>
    <p:sldId id="273" r:id="rId15"/>
    <p:sldId id="382" r:id="rId16"/>
    <p:sldId id="406" r:id="rId17"/>
    <p:sldId id="384" r:id="rId18"/>
    <p:sldId id="378" r:id="rId19"/>
    <p:sldId id="379" r:id="rId20"/>
    <p:sldId id="381" r:id="rId21"/>
    <p:sldId id="274" r:id="rId22"/>
    <p:sldId id="404" r:id="rId23"/>
    <p:sldId id="409" r:id="rId24"/>
    <p:sldId id="276" r:id="rId25"/>
    <p:sldId id="369" r:id="rId2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6688694-8116-42D8-A0FB-1A98E1A46DC1}">
          <p14:sldIdLst>
            <p14:sldId id="256"/>
            <p14:sldId id="257"/>
            <p14:sldId id="333"/>
            <p14:sldId id="410"/>
            <p14:sldId id="368"/>
            <p14:sldId id="376"/>
            <p14:sldId id="408"/>
            <p14:sldId id="374"/>
            <p14:sldId id="262"/>
            <p14:sldId id="375"/>
            <p14:sldId id="266"/>
            <p14:sldId id="269"/>
            <p14:sldId id="273"/>
            <p14:sldId id="382"/>
            <p14:sldId id="406"/>
            <p14:sldId id="384"/>
            <p14:sldId id="378"/>
            <p14:sldId id="379"/>
            <p14:sldId id="381"/>
            <p14:sldId id="274"/>
            <p14:sldId id="404"/>
            <p14:sldId id="409"/>
            <p14:sldId id="276"/>
            <p14:sldId id="369"/>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becca Richardson" initials="RR" lastIdx="1" clrIdx="0">
    <p:extLst/>
  </p:cmAuthor>
  <p:cmAuthor id="2" name="Niazy Hazeldine" initials="NH" lastIdx="1" clrIdx="1">
    <p:extLst>
      <p:ext uri="{19B8F6BF-5375-455C-9EA6-DF929625EA0E}">
        <p15:presenceInfo xmlns:p15="http://schemas.microsoft.com/office/powerpoint/2012/main" userId="S-1-5-21-3711073164-4151884071-2383605875-57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865B2"/>
    <a:srgbClr val="FFFFFF"/>
    <a:srgbClr val="940F13"/>
    <a:srgbClr val="F7941D"/>
    <a:srgbClr val="247D83"/>
    <a:srgbClr val="483C95"/>
    <a:srgbClr val="1D384C"/>
    <a:srgbClr val="BED5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97" autoAdjust="0"/>
    <p:restoredTop sz="90179" autoAdjust="0"/>
  </p:normalViewPr>
  <p:slideViewPr>
    <p:cSldViewPr snapToGrid="0">
      <p:cViewPr varScale="1">
        <p:scale>
          <a:sx n="82" d="100"/>
          <a:sy n="82" d="100"/>
        </p:scale>
        <p:origin x="666" y="60"/>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85837CF-3ADA-4875-8985-90347C5E89C3}" type="datetimeFigureOut">
              <a:rPr lang="en-GB" smtClean="0"/>
              <a:t>18/10/2018</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6497D175-111A-402E-B27D-B1EFFB493A45}" type="slidenum">
              <a:rPr lang="en-GB" smtClean="0"/>
              <a:t>‹#›</a:t>
            </a:fld>
            <a:endParaRPr lang="en-GB"/>
          </a:p>
        </p:txBody>
      </p:sp>
    </p:spTree>
    <p:extLst>
      <p:ext uri="{BB962C8B-B14F-4D97-AF65-F5344CB8AC3E}">
        <p14:creationId xmlns:p14="http://schemas.microsoft.com/office/powerpoint/2010/main" val="22534134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19FF503A-3E96-4BA8-8D36-E4D35BB1FF3D}" type="datetimeFigureOut">
              <a:rPr lang="en-GB" smtClean="0"/>
              <a:t>18/10/2018</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E80C124-0A61-4AD8-8D9B-699F0890BC35}" type="slidenum">
              <a:rPr lang="en-GB" smtClean="0"/>
              <a:t>‹#›</a:t>
            </a:fld>
            <a:endParaRPr lang="en-GB" dirty="0"/>
          </a:p>
        </p:txBody>
      </p:sp>
    </p:spTree>
    <p:extLst>
      <p:ext uri="{BB962C8B-B14F-4D97-AF65-F5344CB8AC3E}">
        <p14:creationId xmlns:p14="http://schemas.microsoft.com/office/powerpoint/2010/main" val="2642607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dirty="0">
                <a:effectLst/>
                <a:latin typeface="Calibri" panose="020F0502020204030204" pitchFamily="34" charset="0"/>
                <a:ea typeface="Calibri" panose="020F0502020204030204" pitchFamily="34" charset="0"/>
                <a:cs typeface="Calibri" panose="020F0502020204030204" pitchFamily="34" charset="0"/>
              </a:rPr>
              <a:t>This</a:t>
            </a:r>
            <a:r>
              <a:rPr lang="en-GB" sz="1200" i="1" baseline="0" dirty="0">
                <a:effectLst/>
                <a:latin typeface="Calibri" panose="020F0502020204030204" pitchFamily="34" charset="0"/>
                <a:ea typeface="Calibri" panose="020F0502020204030204" pitchFamily="34" charset="0"/>
                <a:cs typeface="Calibri" panose="020F0502020204030204" pitchFamily="34" charset="0"/>
              </a:rPr>
              <a:t> is a PSHE Association Quality Assured resource. </a:t>
            </a:r>
            <a:r>
              <a:rPr lang="en-GB" sz="1200" i="1" dirty="0">
                <a:effectLst/>
                <a:latin typeface="Calibri" panose="020F0502020204030204" pitchFamily="34" charset="0"/>
                <a:ea typeface="Calibri" panose="020F0502020204030204" pitchFamily="34" charset="0"/>
                <a:cs typeface="Calibri" panose="020F0502020204030204" pitchFamily="34" charset="0"/>
              </a:rPr>
              <a:t>The PSHE Association quality mark applies to this workshop.  It should not be seen as an endorsement of any individual facilitator or organisation.</a:t>
            </a:r>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1</a:t>
            </a:fld>
            <a:endParaRPr lang="en-GB" dirty="0"/>
          </a:p>
        </p:txBody>
      </p:sp>
    </p:spTree>
    <p:extLst>
      <p:ext uri="{BB962C8B-B14F-4D97-AF65-F5344CB8AC3E}">
        <p14:creationId xmlns:p14="http://schemas.microsoft.com/office/powerpoint/2010/main" val="16716936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E80C124-0A61-4AD8-8D9B-699F0890BC35}" type="slidenum">
              <a:rPr lang="en-GB" smtClean="0"/>
              <a:t>16</a:t>
            </a:fld>
            <a:endParaRPr lang="en-GB" dirty="0"/>
          </a:p>
        </p:txBody>
      </p:sp>
    </p:spTree>
    <p:extLst>
      <p:ext uri="{BB962C8B-B14F-4D97-AF65-F5344CB8AC3E}">
        <p14:creationId xmlns:p14="http://schemas.microsoft.com/office/powerpoint/2010/main" val="1089745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 MINS) thinking back to</a:t>
            </a:r>
            <a:r>
              <a:rPr lang="en-GB" baseline="0" dirty="0"/>
              <a:t> the study we just looked at, how to these events tackle discrimination and promote equality</a:t>
            </a:r>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17</a:t>
            </a:fld>
            <a:endParaRPr lang="en-GB" dirty="0"/>
          </a:p>
        </p:txBody>
      </p:sp>
    </p:spTree>
    <p:extLst>
      <p:ext uri="{BB962C8B-B14F-4D97-AF65-F5344CB8AC3E}">
        <p14:creationId xmlns:p14="http://schemas.microsoft.com/office/powerpoint/2010/main" val="3622448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https://youtu.be/C-pMeR2lnlo</a:t>
            </a:r>
          </a:p>
        </p:txBody>
      </p:sp>
      <p:sp>
        <p:nvSpPr>
          <p:cNvPr id="4" name="Slide Number Placeholder 3"/>
          <p:cNvSpPr>
            <a:spLocks noGrp="1"/>
          </p:cNvSpPr>
          <p:nvPr>
            <p:ph type="sldNum" sz="quarter" idx="10"/>
          </p:nvPr>
        </p:nvSpPr>
        <p:spPr/>
        <p:txBody>
          <a:bodyPr/>
          <a:lstStyle/>
          <a:p>
            <a:fld id="{6E80C124-0A61-4AD8-8D9B-699F0890BC35}" type="slidenum">
              <a:rPr lang="en-GB" smtClean="0"/>
              <a:t>18</a:t>
            </a:fld>
            <a:endParaRPr lang="en-GB" dirty="0"/>
          </a:p>
        </p:txBody>
      </p:sp>
    </p:spTree>
    <p:extLst>
      <p:ext uri="{BB962C8B-B14F-4D97-AF65-F5344CB8AC3E}">
        <p14:creationId xmlns:p14="http://schemas.microsoft.com/office/powerpoint/2010/main" val="34524572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21</a:t>
            </a:fld>
            <a:endParaRPr lang="en-GB" dirty="0"/>
          </a:p>
        </p:txBody>
      </p:sp>
    </p:spTree>
    <p:extLst>
      <p:ext uri="{BB962C8B-B14F-4D97-AF65-F5344CB8AC3E}">
        <p14:creationId xmlns:p14="http://schemas.microsoft.com/office/powerpoint/2010/main" val="13858137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22</a:t>
            </a:fld>
            <a:endParaRPr lang="en-GB" dirty="0"/>
          </a:p>
        </p:txBody>
      </p:sp>
    </p:spTree>
    <p:extLst>
      <p:ext uri="{BB962C8B-B14F-4D97-AF65-F5344CB8AC3E}">
        <p14:creationId xmlns:p14="http://schemas.microsoft.com/office/powerpoint/2010/main" val="29488911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24</a:t>
            </a:fld>
            <a:endParaRPr lang="en-GB"/>
          </a:p>
        </p:txBody>
      </p:sp>
    </p:spTree>
    <p:extLst>
      <p:ext uri="{BB962C8B-B14F-4D97-AF65-F5344CB8AC3E}">
        <p14:creationId xmlns:p14="http://schemas.microsoft.com/office/powerpoint/2010/main" val="2385687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80C124-0A61-4AD8-8D9B-699F0890BC35}" type="slidenum">
              <a:rPr lang="en-GB" smtClean="0"/>
              <a:t>3</a:t>
            </a:fld>
            <a:endParaRPr lang="en-GB"/>
          </a:p>
        </p:txBody>
      </p:sp>
    </p:spTree>
    <p:extLst>
      <p:ext uri="{BB962C8B-B14F-4D97-AF65-F5344CB8AC3E}">
        <p14:creationId xmlns:p14="http://schemas.microsoft.com/office/powerpoint/2010/main" val="3491069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80C124-0A61-4AD8-8D9B-699F0890BC35}" type="slidenum">
              <a:rPr lang="en-GB" smtClean="0"/>
              <a:t>5</a:t>
            </a:fld>
            <a:endParaRPr lang="en-GB"/>
          </a:p>
        </p:txBody>
      </p:sp>
    </p:spTree>
    <p:extLst>
      <p:ext uri="{BB962C8B-B14F-4D97-AF65-F5344CB8AC3E}">
        <p14:creationId xmlns:p14="http://schemas.microsoft.com/office/powerpoint/2010/main" val="594646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8</a:t>
            </a:fld>
            <a:endParaRPr lang="en-GB" dirty="0"/>
          </a:p>
        </p:txBody>
      </p:sp>
    </p:spTree>
    <p:extLst>
      <p:ext uri="{BB962C8B-B14F-4D97-AF65-F5344CB8AC3E}">
        <p14:creationId xmlns:p14="http://schemas.microsoft.com/office/powerpoint/2010/main" val="1439297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9</a:t>
            </a:fld>
            <a:endParaRPr lang="en-GB" dirty="0"/>
          </a:p>
        </p:txBody>
      </p:sp>
    </p:spTree>
    <p:extLst>
      <p:ext uri="{BB962C8B-B14F-4D97-AF65-F5344CB8AC3E}">
        <p14:creationId xmlns:p14="http://schemas.microsoft.com/office/powerpoint/2010/main" val="3280465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10</a:t>
            </a:fld>
            <a:endParaRPr lang="en-GB" dirty="0"/>
          </a:p>
        </p:txBody>
      </p:sp>
    </p:spTree>
    <p:extLst>
      <p:ext uri="{BB962C8B-B14F-4D97-AF65-F5344CB8AC3E}">
        <p14:creationId xmlns:p14="http://schemas.microsoft.com/office/powerpoint/2010/main" val="3967641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11</a:t>
            </a:fld>
            <a:endParaRPr lang="en-GB" dirty="0"/>
          </a:p>
        </p:txBody>
      </p:sp>
    </p:spTree>
    <p:extLst>
      <p:ext uri="{BB962C8B-B14F-4D97-AF65-F5344CB8AC3E}">
        <p14:creationId xmlns:p14="http://schemas.microsoft.com/office/powerpoint/2010/main" val="53866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13</a:t>
            </a:fld>
            <a:endParaRPr lang="en-GB"/>
          </a:p>
        </p:txBody>
      </p:sp>
    </p:spTree>
    <p:extLst>
      <p:ext uri="{BB962C8B-B14F-4D97-AF65-F5344CB8AC3E}">
        <p14:creationId xmlns:p14="http://schemas.microsoft.com/office/powerpoint/2010/main" val="2677485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80C124-0A61-4AD8-8D9B-699F0890BC35}" type="slidenum">
              <a:rPr lang="en-GB" smtClean="0"/>
              <a:t>14</a:t>
            </a:fld>
            <a:endParaRPr lang="en-GB" dirty="0"/>
          </a:p>
        </p:txBody>
      </p:sp>
    </p:spTree>
    <p:extLst>
      <p:ext uri="{BB962C8B-B14F-4D97-AF65-F5344CB8AC3E}">
        <p14:creationId xmlns:p14="http://schemas.microsoft.com/office/powerpoint/2010/main" val="1969721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rgbClr val="2865B2"/>
                </a:solidFill>
                <a:latin typeface="VAG Rounded Std Light" panose="020F0502020204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2865B2"/>
                </a:solidFill>
                <a:latin typeface="VAG Rounded Std Light" panose="020F05020202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2916723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65B2"/>
                </a:solidFill>
                <a:latin typeface="VAG Rounded Std Light" panose="020F0502020204020204" pitchFamily="34" charset="0"/>
              </a:defRPr>
            </a:lvl1p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1pPr>
              <a:defRPr>
                <a:solidFill>
                  <a:srgbClr val="2865B2"/>
                </a:solidFill>
                <a:latin typeface="VAG Rounded Std Light" panose="020F0502020204020204" pitchFamily="34" charset="0"/>
              </a:defRPr>
            </a:lvl1pPr>
            <a:lvl2pPr>
              <a:defRPr>
                <a:solidFill>
                  <a:srgbClr val="2865B2"/>
                </a:solidFill>
                <a:latin typeface="VAG Rounded Std Light" panose="020F0502020204020204" pitchFamily="34" charset="0"/>
              </a:defRPr>
            </a:lvl2pPr>
            <a:lvl3pPr>
              <a:defRPr>
                <a:solidFill>
                  <a:srgbClr val="2865B2"/>
                </a:solidFill>
                <a:latin typeface="VAG Rounded Std Light" panose="020F0502020204020204" pitchFamily="34" charset="0"/>
              </a:defRPr>
            </a:lvl3pPr>
            <a:lvl4pPr>
              <a:defRPr>
                <a:solidFill>
                  <a:srgbClr val="2865B2"/>
                </a:solidFill>
                <a:latin typeface="VAG Rounded Std Light" panose="020F0502020204020204" pitchFamily="34" charset="0"/>
              </a:defRPr>
            </a:lvl4pPr>
            <a:lvl5pPr>
              <a:defRPr>
                <a:solidFill>
                  <a:srgbClr val="2865B2"/>
                </a:solidFill>
                <a:latin typeface="VAG Rounded Std Light" panose="020F05020202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921415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1257300" cy="365125"/>
          </a:xfrm>
          <a:prstGeom prst="rect">
            <a:avLst/>
          </a:prstGeom>
        </p:spPr>
        <p:txBody>
          <a:bodyPr/>
          <a:lstStyle/>
          <a:p>
            <a:fld id="{9C5B8BA9-4FAD-4D09-BA34-F400D988E8E0}" type="datetimeFigureOut">
              <a:rPr lang="en-GB" smtClean="0"/>
              <a:t>18/10/2018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6262192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rgbClr val="2865B2"/>
                </a:solidFill>
                <a:latin typeface="VAG Rounded Std Light" panose="020F050202020402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rgbClr val="2865B2"/>
                </a:solidFill>
                <a:latin typeface="VAG Rounded Std Light" panose="020F05020202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187882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65B2"/>
                </a:solidFill>
                <a:latin typeface="VAG Rounded Std Light" panose="020F0502020204020204" pitchFamily="34" charset="0"/>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solidFill>
                  <a:srgbClr val="2865B2"/>
                </a:solidFill>
                <a:latin typeface="VAG Rounded Std Light" panose="020F0502020204020204" pitchFamily="34" charset="0"/>
              </a:defRPr>
            </a:lvl1pPr>
            <a:lvl2pPr>
              <a:defRPr>
                <a:solidFill>
                  <a:srgbClr val="2865B2"/>
                </a:solidFill>
                <a:latin typeface="VAG Rounded Std Light" panose="020F0502020204020204" pitchFamily="34" charset="0"/>
              </a:defRPr>
            </a:lvl2pPr>
            <a:lvl3pPr>
              <a:defRPr>
                <a:solidFill>
                  <a:srgbClr val="2865B2"/>
                </a:solidFill>
                <a:latin typeface="VAG Rounded Std Light" panose="020F0502020204020204" pitchFamily="34" charset="0"/>
              </a:defRPr>
            </a:lvl3pPr>
            <a:lvl4pPr>
              <a:defRPr>
                <a:solidFill>
                  <a:srgbClr val="2865B2"/>
                </a:solidFill>
                <a:latin typeface="VAG Rounded Std Light" panose="020F0502020204020204" pitchFamily="34" charset="0"/>
              </a:defRPr>
            </a:lvl4pPr>
            <a:lvl5pPr>
              <a:defRPr>
                <a:solidFill>
                  <a:srgbClr val="2865B2"/>
                </a:solidFill>
                <a:latin typeface="VAG Rounded Std Light" panose="020F05020202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11529526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rgbClr val="2865B2"/>
                </a:solidFill>
                <a:latin typeface="VAG Rounded Std Light" panose="020F0502020204020204" pitchFamily="34" charset="0"/>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rgbClr val="2865B2"/>
                </a:solidFill>
                <a:latin typeface="VAG Rounded Std Light" panose="020F05020202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838200" y="6356350"/>
            <a:ext cx="1257300" cy="365125"/>
          </a:xfrm>
          <a:prstGeom prst="rect">
            <a:avLst/>
          </a:prstGeom>
        </p:spPr>
        <p:txBody>
          <a:bodyPr/>
          <a:lstStyle/>
          <a:p>
            <a:fld id="{9C5B8BA9-4FAD-4D09-BA34-F400D988E8E0}" type="datetimeFigureOut">
              <a:rPr lang="en-GB" smtClean="0"/>
              <a:t>18/10/2018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3324794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65B2"/>
                </a:solidFill>
                <a:latin typeface="VAG Rounded Std Light" panose="020F0502020204020204" pitchFamily="34" charset="0"/>
              </a:defRPr>
            </a:lvl1pPr>
          </a:lstStyle>
          <a:p>
            <a:r>
              <a:rPr lang="en-US"/>
              <a:t>Click to edit Master title style</a:t>
            </a:r>
            <a:endParaRPr lang="en-GB"/>
          </a:p>
        </p:txBody>
      </p:sp>
      <p:sp>
        <p:nvSpPr>
          <p:cNvPr id="3" name="Content Placeholder 2"/>
          <p:cNvSpPr>
            <a:spLocks noGrp="1"/>
          </p:cNvSpPr>
          <p:nvPr>
            <p:ph sz="half" idx="1"/>
          </p:nvPr>
        </p:nvSpPr>
        <p:spPr>
          <a:xfrm>
            <a:off x="590748" y="1825625"/>
            <a:ext cx="4921052" cy="4351338"/>
          </a:xfrm>
        </p:spPr>
        <p:txBody>
          <a:bodyPr/>
          <a:lstStyle>
            <a:lvl1pPr>
              <a:defRPr>
                <a:solidFill>
                  <a:srgbClr val="2865B2"/>
                </a:solidFill>
                <a:latin typeface="VAG Rounded Std Light" panose="020F0502020204020204" pitchFamily="34" charset="0"/>
              </a:defRPr>
            </a:lvl1pPr>
            <a:lvl2pPr>
              <a:defRPr>
                <a:solidFill>
                  <a:srgbClr val="2865B2"/>
                </a:solidFill>
                <a:latin typeface="VAG Rounded Std Light" panose="020F0502020204020204" pitchFamily="34" charset="0"/>
              </a:defRPr>
            </a:lvl2pPr>
            <a:lvl3pPr>
              <a:defRPr>
                <a:solidFill>
                  <a:srgbClr val="2865B2"/>
                </a:solidFill>
                <a:latin typeface="VAG Rounded Std Light" panose="020F0502020204020204" pitchFamily="34" charset="0"/>
              </a:defRPr>
            </a:lvl3pPr>
            <a:lvl4pPr>
              <a:defRPr>
                <a:solidFill>
                  <a:srgbClr val="2865B2"/>
                </a:solidFill>
                <a:latin typeface="VAG Rounded Std Light" panose="020F0502020204020204" pitchFamily="34" charset="0"/>
              </a:defRPr>
            </a:lvl4pPr>
            <a:lvl5pPr>
              <a:defRPr>
                <a:solidFill>
                  <a:srgbClr val="2865B2"/>
                </a:solidFill>
                <a:latin typeface="VAG Rounded Std Light" panose="020F05020202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5613400" y="1825625"/>
            <a:ext cx="4749800" cy="4351338"/>
          </a:xfrm>
        </p:spPr>
        <p:txBody>
          <a:bodyPr/>
          <a:lstStyle>
            <a:lvl1pPr>
              <a:defRPr>
                <a:solidFill>
                  <a:srgbClr val="2865B2"/>
                </a:solidFill>
                <a:latin typeface="VAG Rounded Std Light" panose="020F0502020204020204" pitchFamily="34" charset="0"/>
              </a:defRPr>
            </a:lvl1pPr>
            <a:lvl2pPr>
              <a:defRPr>
                <a:solidFill>
                  <a:srgbClr val="2865B2"/>
                </a:solidFill>
                <a:latin typeface="VAG Rounded Std Light" panose="020F0502020204020204" pitchFamily="34" charset="0"/>
              </a:defRPr>
            </a:lvl2pPr>
            <a:lvl3pPr>
              <a:defRPr>
                <a:solidFill>
                  <a:srgbClr val="2865B2"/>
                </a:solidFill>
                <a:latin typeface="VAG Rounded Std Light" panose="020F0502020204020204" pitchFamily="34" charset="0"/>
              </a:defRPr>
            </a:lvl3pPr>
            <a:lvl4pPr>
              <a:defRPr>
                <a:solidFill>
                  <a:srgbClr val="2865B2"/>
                </a:solidFill>
                <a:latin typeface="VAG Rounded Std Light" panose="020F0502020204020204" pitchFamily="34" charset="0"/>
              </a:defRPr>
            </a:lvl4pPr>
            <a:lvl5pPr>
              <a:defRPr>
                <a:solidFill>
                  <a:srgbClr val="2865B2"/>
                </a:solidFill>
                <a:latin typeface="VAG Rounded Std Light" panose="020F05020202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1238414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2226349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41598054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4150085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rgbClr val="2865B2"/>
                </a:solidFill>
                <a:latin typeface="VAG Rounded Std Light" panose="020F0502020204020204" pitchFamily="34" charset="0"/>
              </a:defRPr>
            </a:lvl1pPr>
          </a:lstStyle>
          <a:p>
            <a:r>
              <a:rPr lang="en-US"/>
              <a:t>Click to edit Master title style</a:t>
            </a:r>
            <a:endParaRPr lang="en-GB"/>
          </a:p>
        </p:txBody>
      </p:sp>
      <p:sp>
        <p:nvSpPr>
          <p:cNvPr id="3" name="Content Placeholder 2"/>
          <p:cNvSpPr>
            <a:spLocks noGrp="1"/>
          </p:cNvSpPr>
          <p:nvPr>
            <p:ph idx="1"/>
          </p:nvPr>
        </p:nvSpPr>
        <p:spPr>
          <a:xfrm>
            <a:off x="5016500" y="987425"/>
            <a:ext cx="5537200" cy="4873625"/>
          </a:xfrm>
        </p:spPr>
        <p:txBody>
          <a:bodyPr/>
          <a:lstStyle>
            <a:lvl1pPr>
              <a:defRPr sz="3200">
                <a:solidFill>
                  <a:srgbClr val="2865B2"/>
                </a:solidFill>
                <a:latin typeface="VAG Rounded Std Light" panose="020F0502020204020204" pitchFamily="34" charset="0"/>
              </a:defRPr>
            </a:lvl1pPr>
            <a:lvl2pPr>
              <a:defRPr sz="2800">
                <a:solidFill>
                  <a:srgbClr val="2865B2"/>
                </a:solidFill>
                <a:latin typeface="VAG Rounded Std Light" panose="020F0502020204020204" pitchFamily="34" charset="0"/>
              </a:defRPr>
            </a:lvl2pPr>
            <a:lvl3pPr>
              <a:defRPr sz="2400">
                <a:solidFill>
                  <a:srgbClr val="2865B2"/>
                </a:solidFill>
                <a:latin typeface="VAG Rounded Std Light" panose="020F0502020204020204" pitchFamily="34" charset="0"/>
              </a:defRPr>
            </a:lvl3pPr>
            <a:lvl4pPr>
              <a:defRPr sz="2000">
                <a:solidFill>
                  <a:srgbClr val="2865B2"/>
                </a:solidFill>
                <a:latin typeface="VAG Rounded Std Light" panose="020F0502020204020204" pitchFamily="34" charset="0"/>
              </a:defRPr>
            </a:lvl4pPr>
            <a:lvl5pPr>
              <a:defRPr sz="2000">
                <a:solidFill>
                  <a:srgbClr val="2865B2"/>
                </a:solidFill>
                <a:latin typeface="VAG Rounded Std Light" panose="020F0502020204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rgbClr val="2865B2"/>
                </a:solidFill>
                <a:latin typeface="VAG Rounded Std Light" panose="020F0502020204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4108160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65B2"/>
                </a:solidFill>
                <a:latin typeface="VAG Rounded Std Light" panose="020F0502020204020204" pitchFamily="34" charset="0"/>
              </a:defRPr>
            </a:lvl1pPr>
          </a:lstStyle>
          <a:p>
            <a:r>
              <a:rPr lang="en-US"/>
              <a:t>Click to edit Master title style</a:t>
            </a:r>
            <a:endParaRPr lang="en-GB" dirty="0"/>
          </a:p>
        </p:txBody>
      </p:sp>
      <p:sp>
        <p:nvSpPr>
          <p:cNvPr id="3" name="Content Placeholder 2"/>
          <p:cNvSpPr>
            <a:spLocks noGrp="1"/>
          </p:cNvSpPr>
          <p:nvPr>
            <p:ph idx="1"/>
          </p:nvPr>
        </p:nvSpPr>
        <p:spPr/>
        <p:txBody>
          <a:bodyPr/>
          <a:lstStyle>
            <a:lvl1pPr>
              <a:defRPr>
                <a:solidFill>
                  <a:srgbClr val="2865B2"/>
                </a:solidFill>
                <a:latin typeface="VAG Rounded Std Light" panose="020F0502020204020204" pitchFamily="34" charset="0"/>
              </a:defRPr>
            </a:lvl1pPr>
            <a:lvl2pPr>
              <a:defRPr>
                <a:solidFill>
                  <a:srgbClr val="2865B2"/>
                </a:solidFill>
                <a:latin typeface="VAG Rounded Std Light" panose="020F0502020204020204" pitchFamily="34" charset="0"/>
              </a:defRPr>
            </a:lvl2pPr>
            <a:lvl3pPr>
              <a:defRPr>
                <a:solidFill>
                  <a:srgbClr val="2865B2"/>
                </a:solidFill>
                <a:latin typeface="VAG Rounded Std Light" panose="020F0502020204020204" pitchFamily="34" charset="0"/>
              </a:defRPr>
            </a:lvl3pPr>
            <a:lvl4pPr>
              <a:defRPr>
                <a:solidFill>
                  <a:srgbClr val="2865B2"/>
                </a:solidFill>
                <a:latin typeface="VAG Rounded Std Light" panose="020F0502020204020204" pitchFamily="34" charset="0"/>
              </a:defRPr>
            </a:lvl4pPr>
            <a:lvl5pPr>
              <a:defRPr>
                <a:solidFill>
                  <a:srgbClr val="2865B2"/>
                </a:solidFill>
                <a:latin typeface="VAG Rounded Std Light" panose="020F05020202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33690915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rgbClr val="2865B2"/>
                </a:solidFill>
                <a:latin typeface="VAG Rounded Std Light" panose="020F0502020204020204" pitchFamily="34" charset="0"/>
              </a:defRPr>
            </a:lvl1pPr>
          </a:lstStyle>
          <a:p>
            <a:r>
              <a:rPr lang="en-US" dirty="0"/>
              <a:t>Click to edit Master title style</a:t>
            </a:r>
            <a:endParaRPr lang="en-GB" dirty="0"/>
          </a:p>
        </p:txBody>
      </p:sp>
      <p:sp>
        <p:nvSpPr>
          <p:cNvPr id="3" name="Picture Placeholder 2"/>
          <p:cNvSpPr>
            <a:spLocks noGrp="1"/>
          </p:cNvSpPr>
          <p:nvPr>
            <p:ph type="pic" idx="1"/>
          </p:nvPr>
        </p:nvSpPr>
        <p:spPr>
          <a:xfrm>
            <a:off x="5041900" y="987425"/>
            <a:ext cx="5448300" cy="4873625"/>
          </a:xfrm>
        </p:spPr>
        <p:txBody>
          <a:bodyPr/>
          <a:lstStyle>
            <a:lvl1pPr marL="0" indent="0">
              <a:buNone/>
              <a:defRPr sz="3200">
                <a:solidFill>
                  <a:srgbClr val="2865B2"/>
                </a:solidFill>
                <a:latin typeface="VAG Rounded Std Light" panose="020F05020202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rgbClr val="2865B2"/>
                </a:solidFill>
                <a:latin typeface="VAG Rounded Std Light" panose="020F0502020204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2251647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65B2"/>
                </a:solidFill>
                <a:latin typeface="VAG Rounded Std Light" panose="020F0502020204020204" pitchFamily="34" charset="0"/>
              </a:defRPr>
            </a:lvl1p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lvl1pPr>
              <a:defRPr>
                <a:solidFill>
                  <a:srgbClr val="2865B2"/>
                </a:solidFill>
                <a:latin typeface="VAG Rounded Std Light" panose="020F0502020204020204" pitchFamily="34" charset="0"/>
              </a:defRPr>
            </a:lvl1pPr>
            <a:lvl2pPr>
              <a:defRPr>
                <a:solidFill>
                  <a:srgbClr val="2865B2"/>
                </a:solidFill>
                <a:latin typeface="VAG Rounded Std Light" panose="020F0502020204020204" pitchFamily="34" charset="0"/>
              </a:defRPr>
            </a:lvl2pPr>
            <a:lvl3pPr>
              <a:defRPr>
                <a:solidFill>
                  <a:srgbClr val="2865B2"/>
                </a:solidFill>
                <a:latin typeface="VAG Rounded Std Light" panose="020F0502020204020204" pitchFamily="34" charset="0"/>
              </a:defRPr>
            </a:lvl3pPr>
            <a:lvl4pPr>
              <a:defRPr>
                <a:solidFill>
                  <a:srgbClr val="2865B2"/>
                </a:solidFill>
                <a:latin typeface="VAG Rounded Std Light" panose="020F0502020204020204" pitchFamily="34" charset="0"/>
              </a:defRPr>
            </a:lvl4pPr>
            <a:lvl5pPr>
              <a:defRPr>
                <a:solidFill>
                  <a:srgbClr val="2865B2"/>
                </a:solidFill>
                <a:latin typeface="VAG Rounded Std Light" panose="020F05020202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486926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1257300" cy="365125"/>
          </a:xfrm>
          <a:prstGeom prst="rect">
            <a:avLst/>
          </a:prstGeom>
        </p:spPr>
        <p:txBody>
          <a:bodyPr/>
          <a:lstStyle/>
          <a:p>
            <a:fld id="{9C5B8BA9-4FAD-4D09-BA34-F400D988E8E0}" type="datetimeFigureOut">
              <a:rPr lang="en-GB" smtClean="0"/>
              <a:t>18/10/2018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2212063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rgbClr val="2865B2"/>
                </a:solidFill>
                <a:latin typeface="VAG Rounded Std Light" panose="020F0502020204020204" pitchFamily="34" charset="0"/>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rgbClr val="2865B2"/>
                </a:solidFill>
                <a:latin typeface="VAG Rounded Std Light" panose="020F05020202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38200" y="6356350"/>
            <a:ext cx="1257300" cy="365125"/>
          </a:xfrm>
          <a:prstGeom prst="rect">
            <a:avLst/>
          </a:prstGeom>
        </p:spPr>
        <p:txBody>
          <a:bodyPr/>
          <a:lstStyle/>
          <a:p>
            <a:fld id="{9C5B8BA9-4FAD-4D09-BA34-F400D988E8E0}" type="datetimeFigureOut">
              <a:rPr lang="en-GB" smtClean="0"/>
              <a:t>18/10/2018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3655534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865B2"/>
                </a:solidFill>
                <a:latin typeface="VAG Rounded Std Light" panose="020F0502020204020204" pitchFamily="34" charset="0"/>
              </a:defRPr>
            </a:lvl1pPr>
          </a:lstStyle>
          <a:p>
            <a:r>
              <a:rPr lang="en-US"/>
              <a:t>Click to edit Master title style</a:t>
            </a:r>
            <a:endParaRPr lang="en-GB"/>
          </a:p>
        </p:txBody>
      </p:sp>
      <p:sp>
        <p:nvSpPr>
          <p:cNvPr id="3" name="Content Placeholder 2"/>
          <p:cNvSpPr>
            <a:spLocks noGrp="1"/>
          </p:cNvSpPr>
          <p:nvPr>
            <p:ph sz="half" idx="1"/>
          </p:nvPr>
        </p:nvSpPr>
        <p:spPr>
          <a:xfrm>
            <a:off x="590748" y="1825625"/>
            <a:ext cx="4921052" cy="4351338"/>
          </a:xfrm>
        </p:spPr>
        <p:txBody>
          <a:bodyPr/>
          <a:lstStyle>
            <a:lvl1pPr>
              <a:defRPr>
                <a:solidFill>
                  <a:srgbClr val="2865B2"/>
                </a:solidFill>
                <a:latin typeface="VAG Rounded Std Light" panose="020F0502020204020204" pitchFamily="34" charset="0"/>
              </a:defRPr>
            </a:lvl1pPr>
            <a:lvl2pPr>
              <a:defRPr>
                <a:solidFill>
                  <a:srgbClr val="2865B2"/>
                </a:solidFill>
                <a:latin typeface="VAG Rounded Std Light" panose="020F0502020204020204" pitchFamily="34" charset="0"/>
              </a:defRPr>
            </a:lvl2pPr>
            <a:lvl3pPr>
              <a:defRPr>
                <a:solidFill>
                  <a:srgbClr val="2865B2"/>
                </a:solidFill>
                <a:latin typeface="VAG Rounded Std Light" panose="020F0502020204020204" pitchFamily="34" charset="0"/>
              </a:defRPr>
            </a:lvl3pPr>
            <a:lvl4pPr>
              <a:defRPr>
                <a:solidFill>
                  <a:srgbClr val="2865B2"/>
                </a:solidFill>
                <a:latin typeface="VAG Rounded Std Light" panose="020F0502020204020204" pitchFamily="34" charset="0"/>
              </a:defRPr>
            </a:lvl4pPr>
            <a:lvl5pPr>
              <a:defRPr>
                <a:solidFill>
                  <a:srgbClr val="2865B2"/>
                </a:solidFill>
                <a:latin typeface="VAG Rounded Std Light" panose="020F05020202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5613400" y="1825625"/>
            <a:ext cx="4749800" cy="4351338"/>
          </a:xfrm>
        </p:spPr>
        <p:txBody>
          <a:bodyPr/>
          <a:lstStyle>
            <a:lvl1pPr>
              <a:defRPr>
                <a:solidFill>
                  <a:srgbClr val="2865B2"/>
                </a:solidFill>
                <a:latin typeface="VAG Rounded Std Light" panose="020F0502020204020204" pitchFamily="34" charset="0"/>
              </a:defRPr>
            </a:lvl1pPr>
            <a:lvl2pPr>
              <a:defRPr>
                <a:solidFill>
                  <a:srgbClr val="2865B2"/>
                </a:solidFill>
                <a:latin typeface="VAG Rounded Std Light" panose="020F0502020204020204" pitchFamily="34" charset="0"/>
              </a:defRPr>
            </a:lvl2pPr>
            <a:lvl3pPr>
              <a:defRPr>
                <a:solidFill>
                  <a:srgbClr val="2865B2"/>
                </a:solidFill>
                <a:latin typeface="VAG Rounded Std Light" panose="020F0502020204020204" pitchFamily="34" charset="0"/>
              </a:defRPr>
            </a:lvl3pPr>
            <a:lvl4pPr>
              <a:defRPr>
                <a:solidFill>
                  <a:srgbClr val="2865B2"/>
                </a:solidFill>
                <a:latin typeface="VAG Rounded Std Light" panose="020F0502020204020204" pitchFamily="34" charset="0"/>
              </a:defRPr>
            </a:lvl4pPr>
            <a:lvl5pPr>
              <a:defRPr>
                <a:solidFill>
                  <a:srgbClr val="2865B2"/>
                </a:solidFill>
                <a:latin typeface="VAG Rounded Std Light" panose="020F05020202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3961613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927273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3972361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962564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rgbClr val="2865B2"/>
                </a:solidFill>
                <a:latin typeface="VAG Rounded Std Light" panose="020F0502020204020204" pitchFamily="34" charset="0"/>
              </a:defRPr>
            </a:lvl1pPr>
          </a:lstStyle>
          <a:p>
            <a:r>
              <a:rPr lang="en-US"/>
              <a:t>Click to edit Master title style</a:t>
            </a:r>
            <a:endParaRPr lang="en-GB"/>
          </a:p>
        </p:txBody>
      </p:sp>
      <p:sp>
        <p:nvSpPr>
          <p:cNvPr id="3" name="Content Placeholder 2"/>
          <p:cNvSpPr>
            <a:spLocks noGrp="1"/>
          </p:cNvSpPr>
          <p:nvPr>
            <p:ph idx="1"/>
          </p:nvPr>
        </p:nvSpPr>
        <p:spPr>
          <a:xfrm>
            <a:off x="5016500" y="987425"/>
            <a:ext cx="5537200" cy="4873625"/>
          </a:xfrm>
        </p:spPr>
        <p:txBody>
          <a:bodyPr/>
          <a:lstStyle>
            <a:lvl1pPr>
              <a:defRPr sz="3200">
                <a:solidFill>
                  <a:srgbClr val="2865B2"/>
                </a:solidFill>
                <a:latin typeface="VAG Rounded Std Light" panose="020F0502020204020204" pitchFamily="34" charset="0"/>
              </a:defRPr>
            </a:lvl1pPr>
            <a:lvl2pPr>
              <a:defRPr sz="2800">
                <a:solidFill>
                  <a:srgbClr val="2865B2"/>
                </a:solidFill>
                <a:latin typeface="VAG Rounded Std Light" panose="020F0502020204020204" pitchFamily="34" charset="0"/>
              </a:defRPr>
            </a:lvl2pPr>
            <a:lvl3pPr>
              <a:defRPr sz="2400">
                <a:solidFill>
                  <a:srgbClr val="2865B2"/>
                </a:solidFill>
                <a:latin typeface="VAG Rounded Std Light" panose="020F0502020204020204" pitchFamily="34" charset="0"/>
              </a:defRPr>
            </a:lvl3pPr>
            <a:lvl4pPr>
              <a:defRPr sz="2000">
                <a:solidFill>
                  <a:srgbClr val="2865B2"/>
                </a:solidFill>
                <a:latin typeface="VAG Rounded Std Light" panose="020F0502020204020204" pitchFamily="34" charset="0"/>
              </a:defRPr>
            </a:lvl4pPr>
            <a:lvl5pPr>
              <a:defRPr sz="2000">
                <a:solidFill>
                  <a:srgbClr val="2865B2"/>
                </a:solidFill>
                <a:latin typeface="VAG Rounded Std Light" panose="020F0502020204020204"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rgbClr val="2865B2"/>
                </a:solidFill>
                <a:latin typeface="VAG Rounded Std Light" panose="020F0502020204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3171293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rgbClr val="2865B2"/>
                </a:solidFill>
                <a:latin typeface="VAG Rounded Std Light" panose="020F0502020204020204" pitchFamily="34" charset="0"/>
              </a:defRPr>
            </a:lvl1pPr>
          </a:lstStyle>
          <a:p>
            <a:r>
              <a:rPr lang="en-US"/>
              <a:t>Click to edit Master title style</a:t>
            </a:r>
            <a:endParaRPr lang="en-GB" dirty="0"/>
          </a:p>
        </p:txBody>
      </p:sp>
      <p:sp>
        <p:nvSpPr>
          <p:cNvPr id="3" name="Picture Placeholder 2"/>
          <p:cNvSpPr>
            <a:spLocks noGrp="1"/>
          </p:cNvSpPr>
          <p:nvPr>
            <p:ph type="pic" idx="1"/>
          </p:nvPr>
        </p:nvSpPr>
        <p:spPr>
          <a:xfrm>
            <a:off x="5041900" y="987425"/>
            <a:ext cx="5448300" cy="4873625"/>
          </a:xfrm>
        </p:spPr>
        <p:txBody>
          <a:bodyPr/>
          <a:lstStyle>
            <a:lvl1pPr marL="0" indent="0">
              <a:buNone/>
              <a:defRPr sz="3200">
                <a:solidFill>
                  <a:srgbClr val="2865B2"/>
                </a:solidFill>
                <a:latin typeface="VAG Rounded Std Light" panose="020F0502020204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rgbClr val="2865B2"/>
                </a:solidFill>
                <a:latin typeface="VAG Rounded Std Light" panose="020F0502020204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344B998-E626-4230-8933-55C4FFF3AFB0}" type="slidenum">
              <a:rPr lang="en-GB" smtClean="0"/>
              <a:t>‹#›</a:t>
            </a:fld>
            <a:endParaRPr lang="en-GB" dirty="0"/>
          </a:p>
        </p:txBody>
      </p:sp>
    </p:spTree>
    <p:extLst>
      <p:ext uri="{BB962C8B-B14F-4D97-AF65-F5344CB8AC3E}">
        <p14:creationId xmlns:p14="http://schemas.microsoft.com/office/powerpoint/2010/main" val="177690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Oval 9"/>
          <p:cNvSpPr/>
          <p:nvPr/>
        </p:nvSpPr>
        <p:spPr>
          <a:xfrm>
            <a:off x="-1160266" y="-1818481"/>
            <a:ext cx="5579866" cy="5704681"/>
          </a:xfrm>
          <a:prstGeom prst="ellipse">
            <a:avLst/>
          </a:prstGeom>
          <a:solidFill>
            <a:srgbClr val="BED5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2865B2"/>
              </a:solidFill>
            </a:endParaRPr>
          </a:p>
        </p:txBody>
      </p:sp>
      <p:sp>
        <p:nvSpPr>
          <p:cNvPr id="2" name="Title Placeholder 1"/>
          <p:cNvSpPr>
            <a:spLocks noGrp="1"/>
          </p:cNvSpPr>
          <p:nvPr>
            <p:ph type="title"/>
          </p:nvPr>
        </p:nvSpPr>
        <p:spPr>
          <a:xfrm>
            <a:off x="590748" y="403225"/>
            <a:ext cx="9513888"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590748" y="1914524"/>
            <a:ext cx="9513888" cy="380047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3"/>
          </p:nvPr>
        </p:nvSpPr>
        <p:spPr>
          <a:xfrm>
            <a:off x="19197954" y="12153080"/>
            <a:ext cx="1312545" cy="507232"/>
          </a:xfrm>
          <a:prstGeom prst="rect">
            <a:avLst/>
          </a:prstGeom>
        </p:spPr>
        <p:txBody>
          <a:bodyPr vert="horz" lIns="91440" tIns="45720" rIns="91440" bIns="45720" rtlCol="0" anchor="ctr"/>
          <a:lstStyle>
            <a:lvl1pPr algn="ctr">
              <a:defRPr sz="1200">
                <a:solidFill>
                  <a:schemeClr val="bg1"/>
                </a:solidFill>
              </a:defRPr>
            </a:lvl1pPr>
          </a:lstStyle>
          <a:p>
            <a:endParaRPr lang="en-GB" dirty="0"/>
          </a:p>
        </p:txBody>
      </p:sp>
      <p:sp>
        <p:nvSpPr>
          <p:cNvPr id="6" name="Slide Number Placeholder 5"/>
          <p:cNvSpPr>
            <a:spLocks noGrp="1"/>
          </p:cNvSpPr>
          <p:nvPr>
            <p:ph type="sldNum" sz="quarter" idx="4"/>
          </p:nvPr>
        </p:nvSpPr>
        <p:spPr>
          <a:xfrm>
            <a:off x="590748" y="6327775"/>
            <a:ext cx="635000" cy="365125"/>
          </a:xfrm>
          <a:prstGeom prst="rect">
            <a:avLst/>
          </a:prstGeom>
        </p:spPr>
        <p:txBody>
          <a:bodyPr vert="horz" lIns="91440" tIns="45720" rIns="91440" bIns="45720" rtlCol="0" anchor="ctr"/>
          <a:lstStyle>
            <a:lvl1pPr algn="l">
              <a:defRPr sz="1200">
                <a:ln>
                  <a:solidFill>
                    <a:srgbClr val="2865B2"/>
                  </a:solidFill>
                </a:ln>
                <a:solidFill>
                  <a:schemeClr val="bg1"/>
                </a:solidFill>
              </a:defRPr>
            </a:lvl1pPr>
          </a:lstStyle>
          <a:p>
            <a:fld id="{1344B998-E626-4230-8933-55C4FFF3AFB0}" type="slidenum">
              <a:rPr lang="en-GB" smtClean="0"/>
              <a:pPr/>
              <a:t>‹#›</a:t>
            </a:fld>
            <a:endParaRPr lang="en-GB" dirty="0"/>
          </a:p>
        </p:txBody>
      </p:sp>
      <p:pic>
        <p:nvPicPr>
          <p:cNvPr id="9" name="Picture 8"/>
          <p:cNvPicPr>
            <a:picLocks noChangeAspect="1"/>
          </p:cNvPicPr>
          <p:nvPr/>
        </p:nvPicPr>
        <p:blipFill>
          <a:blip r:embed="rId13"/>
          <a:stretch>
            <a:fillRect/>
          </a:stretch>
        </p:blipFill>
        <p:spPr>
          <a:xfrm>
            <a:off x="10725148" y="192087"/>
            <a:ext cx="1247775" cy="1114425"/>
          </a:xfrm>
          <a:prstGeom prst="rect">
            <a:avLst/>
          </a:prstGeom>
        </p:spPr>
      </p:pic>
      <p:pic>
        <p:nvPicPr>
          <p:cNvPr id="11" name="Picture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067924" y="4950042"/>
            <a:ext cx="2441622" cy="2446119"/>
          </a:xfrm>
          <a:prstGeom prst="rect">
            <a:avLst/>
          </a:prstGeom>
        </p:spPr>
      </p:pic>
    </p:spTree>
    <p:extLst>
      <p:ext uri="{BB962C8B-B14F-4D97-AF65-F5344CB8AC3E}">
        <p14:creationId xmlns:p14="http://schemas.microsoft.com/office/powerpoint/2010/main" val="21504980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2865B2"/>
          </a:solidFill>
          <a:latin typeface="VAG Rounded Std Light" panose="020F0502020204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865B2"/>
          </a:solidFill>
          <a:latin typeface="VAG Rounded Std Light" panose="020F05020202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865B2"/>
          </a:solidFill>
          <a:latin typeface="VAG Rounded Std Light" panose="020F05020202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865B2"/>
          </a:solidFill>
          <a:latin typeface="VAG Rounded Std Light" panose="020F0502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865B2"/>
          </a:solidFill>
          <a:latin typeface="VAG Rounded Std Light" panose="020F0502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865B2"/>
          </a:solidFill>
          <a:latin typeface="VAG Rounded Std Light" panose="020F0502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90748" y="403225"/>
            <a:ext cx="9513888"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590748" y="1914524"/>
            <a:ext cx="9513888" cy="380047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19197954" y="12153080"/>
            <a:ext cx="1312545" cy="507232"/>
          </a:xfrm>
          <a:prstGeom prst="rect">
            <a:avLst/>
          </a:prstGeom>
        </p:spPr>
        <p:txBody>
          <a:bodyPr vert="horz" lIns="91440" tIns="45720" rIns="91440" bIns="45720" rtlCol="0" anchor="ctr"/>
          <a:lstStyle>
            <a:lvl1pPr algn="ctr">
              <a:defRPr sz="1200">
                <a:solidFill>
                  <a:schemeClr val="bg1"/>
                </a:solidFill>
              </a:defRPr>
            </a:lvl1pPr>
          </a:lstStyle>
          <a:p>
            <a:endParaRPr lang="en-GB" dirty="0"/>
          </a:p>
        </p:txBody>
      </p:sp>
      <p:sp>
        <p:nvSpPr>
          <p:cNvPr id="6" name="Slide Number Placeholder 5"/>
          <p:cNvSpPr>
            <a:spLocks noGrp="1"/>
          </p:cNvSpPr>
          <p:nvPr>
            <p:ph type="sldNum" sz="quarter" idx="4"/>
          </p:nvPr>
        </p:nvSpPr>
        <p:spPr>
          <a:xfrm>
            <a:off x="590748" y="6327775"/>
            <a:ext cx="635000" cy="365125"/>
          </a:xfrm>
          <a:prstGeom prst="rect">
            <a:avLst/>
          </a:prstGeom>
        </p:spPr>
        <p:txBody>
          <a:bodyPr vert="horz" lIns="91440" tIns="45720" rIns="91440" bIns="45720" rtlCol="0" anchor="ctr"/>
          <a:lstStyle>
            <a:lvl1pPr algn="l">
              <a:defRPr sz="1200">
                <a:ln>
                  <a:solidFill>
                    <a:srgbClr val="2865B2"/>
                  </a:solidFill>
                </a:ln>
                <a:solidFill>
                  <a:schemeClr val="bg1"/>
                </a:solidFill>
              </a:defRPr>
            </a:lvl1pPr>
          </a:lstStyle>
          <a:p>
            <a:fld id="{1344B998-E626-4230-8933-55C4FFF3AFB0}" type="slidenum">
              <a:rPr lang="en-GB" smtClean="0"/>
              <a:pPr/>
              <a:t>‹#›</a:t>
            </a:fld>
            <a:endParaRPr lang="en-GB" dirty="0"/>
          </a:p>
        </p:txBody>
      </p:sp>
      <p:pic>
        <p:nvPicPr>
          <p:cNvPr id="9" name="Picture 8"/>
          <p:cNvPicPr>
            <a:picLocks noChangeAspect="1"/>
          </p:cNvPicPr>
          <p:nvPr/>
        </p:nvPicPr>
        <p:blipFill>
          <a:blip r:embed="rId13"/>
          <a:stretch>
            <a:fillRect/>
          </a:stretch>
        </p:blipFill>
        <p:spPr>
          <a:xfrm>
            <a:off x="10725148" y="192087"/>
            <a:ext cx="1247775" cy="1114425"/>
          </a:xfrm>
          <a:prstGeom prst="rect">
            <a:avLst/>
          </a:prstGeom>
        </p:spPr>
      </p:pic>
      <p:pic>
        <p:nvPicPr>
          <p:cNvPr id="10" name="Picture 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067924" y="4950042"/>
            <a:ext cx="2441622" cy="2446119"/>
          </a:xfrm>
          <a:prstGeom prst="rect">
            <a:avLst/>
          </a:prstGeom>
        </p:spPr>
      </p:pic>
    </p:spTree>
    <p:extLst>
      <p:ext uri="{BB962C8B-B14F-4D97-AF65-F5344CB8AC3E}">
        <p14:creationId xmlns:p14="http://schemas.microsoft.com/office/powerpoint/2010/main" val="16790320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2865B2"/>
          </a:solidFill>
          <a:latin typeface="VAG Rounded Std Light" panose="020F0502020204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865B2"/>
          </a:solidFill>
          <a:latin typeface="VAG Rounded Std Light" panose="020F05020202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865B2"/>
          </a:solidFill>
          <a:latin typeface="VAG Rounded Std Light" panose="020F05020202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865B2"/>
          </a:solidFill>
          <a:latin typeface="VAG Rounded Std Light" panose="020F0502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865B2"/>
          </a:solidFill>
          <a:latin typeface="VAG Rounded Std Light" panose="020F0502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865B2"/>
          </a:solidFill>
          <a:latin typeface="VAG Rounded Std Light" panose="020F0502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9.tif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metrocharity.org.uk/"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9.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5468" y="1709011"/>
            <a:ext cx="11801061" cy="2387600"/>
          </a:xfrm>
        </p:spPr>
        <p:txBody>
          <a:bodyPr>
            <a:normAutofit fontScale="90000"/>
          </a:bodyPr>
          <a:lstStyle/>
          <a:p>
            <a:r>
              <a:rPr lang="en-GB" b="1" dirty="0"/>
              <a:t>Sexual Orientation &amp; Gender Identity: Smashing Stereotypes &amp; Feeling Proud</a:t>
            </a:r>
            <a:endParaRPr lang="en-GB" dirty="0"/>
          </a:p>
        </p:txBody>
      </p:sp>
      <p:sp>
        <p:nvSpPr>
          <p:cNvPr id="3" name="Subtitle 2"/>
          <p:cNvSpPr>
            <a:spLocks noGrp="1"/>
          </p:cNvSpPr>
          <p:nvPr>
            <p:ph type="subTitle" idx="1"/>
          </p:nvPr>
        </p:nvSpPr>
        <p:spPr>
          <a:xfrm>
            <a:off x="1523999" y="4778477"/>
            <a:ext cx="9144000" cy="831748"/>
          </a:xfrm>
        </p:spPr>
        <p:txBody>
          <a:bodyPr>
            <a:normAutofit/>
          </a:bodyPr>
          <a:lstStyle/>
          <a:p>
            <a:r>
              <a:rPr lang="en-GB" sz="3600" dirty="0"/>
              <a:t>METRO Charity</a:t>
            </a:r>
          </a:p>
        </p:txBody>
      </p:sp>
    </p:spTree>
    <p:extLst>
      <p:ext uri="{BB962C8B-B14F-4D97-AF65-F5344CB8AC3E}">
        <p14:creationId xmlns:p14="http://schemas.microsoft.com/office/powerpoint/2010/main" val="704162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ular Callout 3">
            <a:extLst>
              <a:ext uri="{FF2B5EF4-FFF2-40B4-BE49-F238E27FC236}">
                <a16:creationId xmlns:a16="http://schemas.microsoft.com/office/drawing/2014/main" id="{B4FEB3DA-5AB4-E94A-8F81-712B0CB5BB43}"/>
              </a:ext>
            </a:extLst>
          </p:cNvPr>
          <p:cNvSpPr/>
          <p:nvPr/>
        </p:nvSpPr>
        <p:spPr>
          <a:xfrm>
            <a:off x="986118" y="1900524"/>
            <a:ext cx="2528046" cy="646331"/>
          </a:xfrm>
          <a:prstGeom prst="wedgeRoundRectCallout">
            <a:avLst>
              <a:gd name="adj1" fmla="val -39982"/>
              <a:gd name="adj2" fmla="val 87466"/>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5" name="Picture 4">
            <a:extLst>
              <a:ext uri="{FF2B5EF4-FFF2-40B4-BE49-F238E27FC236}">
                <a16:creationId xmlns:a16="http://schemas.microsoft.com/office/drawing/2014/main" id="{952B7B3D-E203-8140-887C-52A601DFD67C}"/>
              </a:ext>
            </a:extLst>
          </p:cNvPr>
          <p:cNvPicPr>
            <a:picLocks noChangeAspect="1"/>
          </p:cNvPicPr>
          <p:nvPr/>
        </p:nvPicPr>
        <p:blipFill rotWithShape="1">
          <a:blip r:embed="rId3">
            <a:duotone>
              <a:schemeClr val="accent1">
                <a:shade val="45000"/>
                <a:satMod val="135000"/>
              </a:schemeClr>
              <a:prstClr val="white"/>
            </a:duotone>
          </a:blip>
          <a:srcRect l="9819" t="9412" r="9819" b="25042"/>
          <a:stretch/>
        </p:blipFill>
        <p:spPr>
          <a:xfrm>
            <a:off x="1362635" y="3148315"/>
            <a:ext cx="2151529" cy="1889858"/>
          </a:xfrm>
          <a:prstGeom prst="rect">
            <a:avLst/>
          </a:prstGeom>
        </p:spPr>
      </p:pic>
      <p:pic>
        <p:nvPicPr>
          <p:cNvPr id="6" name="Picture 5">
            <a:extLst>
              <a:ext uri="{FF2B5EF4-FFF2-40B4-BE49-F238E27FC236}">
                <a16:creationId xmlns:a16="http://schemas.microsoft.com/office/drawing/2014/main" id="{D45054BF-1034-7246-9224-43E4B1EEF37E}"/>
              </a:ext>
            </a:extLst>
          </p:cNvPr>
          <p:cNvPicPr>
            <a:picLocks noChangeAspect="1"/>
          </p:cNvPicPr>
          <p:nvPr/>
        </p:nvPicPr>
        <p:blipFill rotWithShape="1">
          <a:blip r:embed="rId3">
            <a:duotone>
              <a:schemeClr val="accent1">
                <a:shade val="45000"/>
                <a:satMod val="135000"/>
              </a:schemeClr>
              <a:prstClr val="white"/>
            </a:duotone>
          </a:blip>
          <a:srcRect l="9819" t="9412" r="9819" b="25042"/>
          <a:stretch/>
        </p:blipFill>
        <p:spPr>
          <a:xfrm>
            <a:off x="6822141" y="3148315"/>
            <a:ext cx="2151529" cy="1889858"/>
          </a:xfrm>
          <a:prstGeom prst="rect">
            <a:avLst/>
          </a:prstGeom>
        </p:spPr>
      </p:pic>
      <p:sp>
        <p:nvSpPr>
          <p:cNvPr id="7" name="TextBox 6">
            <a:extLst>
              <a:ext uri="{FF2B5EF4-FFF2-40B4-BE49-F238E27FC236}">
                <a16:creationId xmlns:a16="http://schemas.microsoft.com/office/drawing/2014/main" id="{C3E7A187-8A09-D047-8AAD-B3C4B0F20CA5}"/>
              </a:ext>
            </a:extLst>
          </p:cNvPr>
          <p:cNvSpPr txBox="1"/>
          <p:nvPr/>
        </p:nvSpPr>
        <p:spPr>
          <a:xfrm>
            <a:off x="1165412" y="1900524"/>
            <a:ext cx="2510117" cy="646331"/>
          </a:xfrm>
          <a:prstGeom prst="rect">
            <a:avLst/>
          </a:prstGeom>
          <a:noFill/>
        </p:spPr>
        <p:txBody>
          <a:bodyPr wrap="square" rtlCol="0">
            <a:spAutoFit/>
          </a:bodyPr>
          <a:lstStyle/>
          <a:p>
            <a:r>
              <a:rPr lang="en-US" dirty="0">
                <a:solidFill>
                  <a:srgbClr val="2865B2"/>
                </a:solidFill>
              </a:rPr>
              <a:t>”This test will produce gender differences.”</a:t>
            </a:r>
          </a:p>
        </p:txBody>
      </p:sp>
      <p:sp>
        <p:nvSpPr>
          <p:cNvPr id="8" name="Rounded Rectangular Callout 7">
            <a:extLst>
              <a:ext uri="{FF2B5EF4-FFF2-40B4-BE49-F238E27FC236}">
                <a16:creationId xmlns:a16="http://schemas.microsoft.com/office/drawing/2014/main" id="{9D25FBAA-F7B1-3D42-9628-E958FF333227}"/>
              </a:ext>
            </a:extLst>
          </p:cNvPr>
          <p:cNvSpPr/>
          <p:nvPr/>
        </p:nvSpPr>
        <p:spPr>
          <a:xfrm>
            <a:off x="6822141" y="1878089"/>
            <a:ext cx="2788024" cy="646331"/>
          </a:xfrm>
          <a:prstGeom prst="wedgeRoundRectCallout">
            <a:avLst>
              <a:gd name="adj1" fmla="val 38475"/>
              <a:gd name="adj2" fmla="val 95788"/>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9" name="TextBox 8">
            <a:extLst>
              <a:ext uri="{FF2B5EF4-FFF2-40B4-BE49-F238E27FC236}">
                <a16:creationId xmlns:a16="http://schemas.microsoft.com/office/drawing/2014/main" id="{9BB105DB-64FE-7B4A-AED8-363554EE879D}"/>
              </a:ext>
            </a:extLst>
          </p:cNvPr>
          <p:cNvSpPr txBox="1"/>
          <p:nvPr/>
        </p:nvSpPr>
        <p:spPr>
          <a:xfrm>
            <a:off x="6822141" y="1900524"/>
            <a:ext cx="2788024" cy="646331"/>
          </a:xfrm>
          <a:prstGeom prst="rect">
            <a:avLst/>
          </a:prstGeom>
          <a:noFill/>
        </p:spPr>
        <p:txBody>
          <a:bodyPr wrap="square" rtlCol="0">
            <a:spAutoFit/>
          </a:bodyPr>
          <a:lstStyle/>
          <a:p>
            <a:r>
              <a:rPr lang="en-US" dirty="0">
                <a:solidFill>
                  <a:srgbClr val="2865B2"/>
                </a:solidFill>
              </a:rPr>
              <a:t>”This test will </a:t>
            </a:r>
            <a:r>
              <a:rPr lang="en-US" b="1" dirty="0">
                <a:solidFill>
                  <a:srgbClr val="2865B2"/>
                </a:solidFill>
              </a:rPr>
              <a:t>NOT</a:t>
            </a:r>
            <a:r>
              <a:rPr lang="en-US" dirty="0">
                <a:solidFill>
                  <a:srgbClr val="2865B2"/>
                </a:solidFill>
              </a:rPr>
              <a:t> produce gender differences.”</a:t>
            </a:r>
          </a:p>
        </p:txBody>
      </p:sp>
      <p:pic>
        <p:nvPicPr>
          <p:cNvPr id="10" name="Picture 9">
            <a:extLst>
              <a:ext uri="{FF2B5EF4-FFF2-40B4-BE49-F238E27FC236}">
                <a16:creationId xmlns:a16="http://schemas.microsoft.com/office/drawing/2014/main" id="{D4AF9DB9-C2FC-D248-8BC1-E04A9CC28543}"/>
              </a:ext>
            </a:extLst>
          </p:cNvPr>
          <p:cNvPicPr>
            <a:picLocks noChangeAspect="1"/>
          </p:cNvPicPr>
          <p:nvPr/>
        </p:nvPicPr>
        <p:blipFill>
          <a:blip r:embed="rId4">
            <a:duotone>
              <a:schemeClr val="accent1">
                <a:shade val="45000"/>
                <a:satMod val="135000"/>
              </a:schemeClr>
              <a:prstClr val="white"/>
            </a:duotone>
          </a:blip>
          <a:stretch>
            <a:fillRect/>
          </a:stretch>
        </p:blipFill>
        <p:spPr>
          <a:xfrm>
            <a:off x="4537635" y="1813220"/>
            <a:ext cx="1422400" cy="1422400"/>
          </a:xfrm>
          <a:prstGeom prst="rect">
            <a:avLst/>
          </a:prstGeom>
        </p:spPr>
      </p:pic>
      <p:sp>
        <p:nvSpPr>
          <p:cNvPr id="11" name="TextBox 10">
            <a:extLst>
              <a:ext uri="{FF2B5EF4-FFF2-40B4-BE49-F238E27FC236}">
                <a16:creationId xmlns:a16="http://schemas.microsoft.com/office/drawing/2014/main" id="{83B1CC14-3762-D54E-AE88-ED2C3B38E69C}"/>
              </a:ext>
            </a:extLst>
          </p:cNvPr>
          <p:cNvSpPr txBox="1"/>
          <p:nvPr/>
        </p:nvSpPr>
        <p:spPr>
          <a:xfrm>
            <a:off x="4388222" y="3433288"/>
            <a:ext cx="1559860" cy="523220"/>
          </a:xfrm>
          <a:prstGeom prst="rect">
            <a:avLst/>
          </a:prstGeom>
          <a:noFill/>
        </p:spPr>
        <p:txBody>
          <a:bodyPr wrap="square" rtlCol="0">
            <a:spAutoFit/>
          </a:bodyPr>
          <a:lstStyle/>
          <a:p>
            <a:r>
              <a:rPr lang="en-US" sz="2800" dirty="0">
                <a:solidFill>
                  <a:srgbClr val="2865B2"/>
                </a:solidFill>
              </a:rPr>
              <a:t>THE TEST</a:t>
            </a:r>
          </a:p>
        </p:txBody>
      </p:sp>
      <p:sp>
        <p:nvSpPr>
          <p:cNvPr id="14" name="TextBox 13">
            <a:extLst>
              <a:ext uri="{FF2B5EF4-FFF2-40B4-BE49-F238E27FC236}">
                <a16:creationId xmlns:a16="http://schemas.microsoft.com/office/drawing/2014/main" id="{9E1201C0-FC7D-A545-9055-3087834A620D}"/>
              </a:ext>
            </a:extLst>
          </p:cNvPr>
          <p:cNvSpPr txBox="1"/>
          <p:nvPr/>
        </p:nvSpPr>
        <p:spPr>
          <a:xfrm>
            <a:off x="7171315" y="5661009"/>
            <a:ext cx="2438850" cy="646331"/>
          </a:xfrm>
          <a:prstGeom prst="rect">
            <a:avLst/>
          </a:prstGeom>
          <a:noFill/>
        </p:spPr>
        <p:txBody>
          <a:bodyPr wrap="square" rtlCol="0">
            <a:spAutoFit/>
          </a:bodyPr>
          <a:lstStyle/>
          <a:p>
            <a:r>
              <a:rPr lang="en-US" dirty="0">
                <a:solidFill>
                  <a:srgbClr val="2865B2"/>
                </a:solidFill>
              </a:rPr>
              <a:t>MEN AND WOMEN GOT EQUAL SCORES.</a:t>
            </a:r>
          </a:p>
        </p:txBody>
      </p:sp>
      <p:sp>
        <p:nvSpPr>
          <p:cNvPr id="15" name="TextBox 14">
            <a:extLst>
              <a:ext uri="{FF2B5EF4-FFF2-40B4-BE49-F238E27FC236}">
                <a16:creationId xmlns:a16="http://schemas.microsoft.com/office/drawing/2014/main" id="{D9AB5334-16CA-7C4E-9968-3B6EEACA66FF}"/>
              </a:ext>
            </a:extLst>
          </p:cNvPr>
          <p:cNvSpPr txBox="1"/>
          <p:nvPr/>
        </p:nvSpPr>
        <p:spPr>
          <a:xfrm>
            <a:off x="986118" y="5646192"/>
            <a:ext cx="2438850" cy="646331"/>
          </a:xfrm>
          <a:prstGeom prst="rect">
            <a:avLst/>
          </a:prstGeom>
          <a:noFill/>
        </p:spPr>
        <p:txBody>
          <a:bodyPr wrap="square" rtlCol="0">
            <a:spAutoFit/>
          </a:bodyPr>
          <a:lstStyle/>
          <a:p>
            <a:r>
              <a:rPr lang="en-US" dirty="0">
                <a:solidFill>
                  <a:srgbClr val="2865B2"/>
                </a:solidFill>
              </a:rPr>
              <a:t>MEN DID MUCH BETTER THAN THE WOMEN.</a:t>
            </a:r>
          </a:p>
        </p:txBody>
      </p:sp>
      <p:cxnSp>
        <p:nvCxnSpPr>
          <p:cNvPr id="19" name="Straight Arrow Connector 18">
            <a:extLst>
              <a:ext uri="{FF2B5EF4-FFF2-40B4-BE49-F238E27FC236}">
                <a16:creationId xmlns:a16="http://schemas.microsoft.com/office/drawing/2014/main" id="{96898E48-2911-F344-B414-1DA2E65EA7C0}"/>
              </a:ext>
            </a:extLst>
          </p:cNvPr>
          <p:cNvCxnSpPr/>
          <p:nvPr/>
        </p:nvCxnSpPr>
        <p:spPr>
          <a:xfrm flipH="1">
            <a:off x="3514164" y="4093244"/>
            <a:ext cx="1219200" cy="126765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F5CC5FD-EC71-BE48-8631-9FAE508879C8}"/>
              </a:ext>
            </a:extLst>
          </p:cNvPr>
          <p:cNvCxnSpPr>
            <a:cxnSpLocks/>
          </p:cNvCxnSpPr>
          <p:nvPr/>
        </p:nvCxnSpPr>
        <p:spPr>
          <a:xfrm>
            <a:off x="5690572" y="4093244"/>
            <a:ext cx="1131569" cy="126765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4" name="Title 1">
            <a:extLst>
              <a:ext uri="{FF2B5EF4-FFF2-40B4-BE49-F238E27FC236}">
                <a16:creationId xmlns:a16="http://schemas.microsoft.com/office/drawing/2014/main" id="{C2C778D0-9780-D949-80F0-4A17F20D7BFA}"/>
              </a:ext>
            </a:extLst>
          </p:cNvPr>
          <p:cNvSpPr txBox="1">
            <a:spLocks/>
          </p:cNvSpPr>
          <p:nvPr/>
        </p:nvSpPr>
        <p:spPr>
          <a:xfrm>
            <a:off x="590748" y="331700"/>
            <a:ext cx="9687108" cy="1325563"/>
          </a:xfrm>
          <a:prstGeom prst="rect">
            <a:avLst/>
          </a:prstGeom>
        </p:spPr>
        <p:txBody>
          <a:bodyPr vert="horz" lIns="91440" tIns="45720" rIns="91440" bIns="45720" rtlCol="0" anchor="ctr">
            <a:normAutofit fontScale="90000" lnSpcReduction="10000"/>
          </a:bodyPr>
          <a:lstStyle>
            <a:lvl1pPr algn="l" defTabSz="914400" rtl="0" eaLnBrk="1" latinLnBrk="0" hangingPunct="1">
              <a:lnSpc>
                <a:spcPct val="90000"/>
              </a:lnSpc>
              <a:spcBef>
                <a:spcPct val="0"/>
              </a:spcBef>
              <a:buNone/>
              <a:defRPr sz="4400" kern="1200">
                <a:solidFill>
                  <a:srgbClr val="2865B2"/>
                </a:solidFill>
                <a:latin typeface="VAG Rounded Std Light" panose="020F0502020204020204" pitchFamily="34" charset="0"/>
                <a:ea typeface="+mj-ea"/>
                <a:cs typeface="+mj-cs"/>
              </a:defRPr>
            </a:lvl1pPr>
          </a:lstStyle>
          <a:p>
            <a:r>
              <a:rPr lang="en-GB" sz="5400" b="1" dirty="0"/>
              <a:t>The “Stereotype Threat” Experiment</a:t>
            </a:r>
          </a:p>
        </p:txBody>
      </p:sp>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30429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748" y="403225"/>
            <a:ext cx="9687108" cy="1325563"/>
          </a:xfrm>
        </p:spPr>
        <p:txBody>
          <a:bodyPr>
            <a:noAutofit/>
          </a:bodyPr>
          <a:lstStyle/>
          <a:p>
            <a:r>
              <a:rPr lang="en-GB" sz="5400" b="1" dirty="0"/>
              <a:t>The “Stereotype Threat” Experiment</a:t>
            </a:r>
          </a:p>
        </p:txBody>
      </p:sp>
      <p:sp>
        <p:nvSpPr>
          <p:cNvPr id="3" name="Content Placeholder 2"/>
          <p:cNvSpPr>
            <a:spLocks noGrp="1"/>
          </p:cNvSpPr>
          <p:nvPr>
            <p:ph idx="1"/>
          </p:nvPr>
        </p:nvSpPr>
        <p:spPr>
          <a:xfrm>
            <a:off x="590748" y="2340039"/>
            <a:ext cx="10400134" cy="4281768"/>
          </a:xfrm>
        </p:spPr>
        <p:txBody>
          <a:bodyPr>
            <a:normAutofit/>
          </a:bodyPr>
          <a:lstStyle/>
          <a:p>
            <a:pPr marL="514350" indent="-514350">
              <a:buAutoNum type="arabicPeriod"/>
            </a:pPr>
            <a:r>
              <a:rPr lang="en-GB" dirty="0"/>
              <a:t>Think of a stereotype that you know of. </a:t>
            </a:r>
          </a:p>
          <a:p>
            <a:pPr marL="514350" indent="-514350">
              <a:buAutoNum type="arabicPeriod"/>
            </a:pPr>
            <a:r>
              <a:rPr lang="en-GB" dirty="0"/>
              <a:t>Discuss how the impact of the stereotype with your partner. </a:t>
            </a:r>
          </a:p>
          <a:p>
            <a:pPr marL="514350" indent="-514350">
              <a:buAutoNum type="arabicPeriod"/>
            </a:pPr>
            <a:r>
              <a:rPr lang="en-GB" dirty="0"/>
              <a:t>Do you think the stereotypes you have been discussing are true?</a:t>
            </a:r>
          </a:p>
          <a:p>
            <a:pPr marL="514350" indent="-514350">
              <a:buAutoNum type="arabicPeriod"/>
            </a:pPr>
            <a:r>
              <a:rPr lang="en-GB" dirty="0"/>
              <a:t>How could you prove that they are not…?</a:t>
            </a:r>
          </a:p>
        </p:txBody>
      </p:sp>
    </p:spTree>
    <p:extLst>
      <p:ext uri="{BB962C8B-B14F-4D97-AF65-F5344CB8AC3E}">
        <p14:creationId xmlns:p14="http://schemas.microsoft.com/office/powerpoint/2010/main" val="239865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748" y="403225"/>
            <a:ext cx="9513888" cy="1325563"/>
          </a:xfrm>
        </p:spPr>
        <p:txBody>
          <a:bodyPr>
            <a:noAutofit/>
          </a:bodyPr>
          <a:lstStyle/>
          <a:p>
            <a:r>
              <a:rPr lang="en-GB" sz="5400" b="1" dirty="0"/>
              <a:t>Create your own “Stereotype Threat” experiment.</a:t>
            </a:r>
          </a:p>
        </p:txBody>
      </p:sp>
      <p:sp>
        <p:nvSpPr>
          <p:cNvPr id="4" name="Content Placeholder 2">
            <a:extLst>
              <a:ext uri="{FF2B5EF4-FFF2-40B4-BE49-F238E27FC236}">
                <a16:creationId xmlns:a16="http://schemas.microsoft.com/office/drawing/2014/main" id="{1FF76C0A-6D97-534A-AE2B-4277B54AAC77}"/>
              </a:ext>
            </a:extLst>
          </p:cNvPr>
          <p:cNvSpPr>
            <a:spLocks noGrp="1"/>
          </p:cNvSpPr>
          <p:nvPr>
            <p:ph idx="1"/>
          </p:nvPr>
        </p:nvSpPr>
        <p:spPr>
          <a:xfrm>
            <a:off x="590748" y="2187096"/>
            <a:ext cx="10528356" cy="4369398"/>
          </a:xfrm>
        </p:spPr>
        <p:txBody>
          <a:bodyPr>
            <a:normAutofit lnSpcReduction="10000"/>
          </a:bodyPr>
          <a:lstStyle/>
          <a:p>
            <a:pPr marL="0" indent="0">
              <a:buNone/>
            </a:pPr>
            <a:r>
              <a:rPr lang="en-GB" dirty="0"/>
              <a:t>Using the stereotype you have been discussing, design an experiment with your partner that proves whether the stereotype is true or not. </a:t>
            </a:r>
          </a:p>
          <a:p>
            <a:pPr marL="0" indent="0">
              <a:buNone/>
            </a:pPr>
            <a:endParaRPr lang="en-GB" dirty="0"/>
          </a:p>
          <a:p>
            <a:pPr marL="0" indent="0">
              <a:buNone/>
            </a:pPr>
            <a:r>
              <a:rPr lang="en-GB" i="1" dirty="0"/>
              <a:t>Our experiment is to test if it’s true that …</a:t>
            </a:r>
          </a:p>
          <a:p>
            <a:pPr marL="0" indent="0">
              <a:buNone/>
            </a:pPr>
            <a:r>
              <a:rPr lang="en-GB" i="1" dirty="0"/>
              <a:t>To test this, we are going to …</a:t>
            </a:r>
          </a:p>
          <a:p>
            <a:pPr marL="0" indent="0">
              <a:buNone/>
            </a:pPr>
            <a:r>
              <a:rPr lang="en-GB" i="1" dirty="0"/>
              <a:t>We predict that … </a:t>
            </a:r>
          </a:p>
          <a:p>
            <a:pPr marL="0" indent="0">
              <a:buNone/>
            </a:pPr>
            <a:endParaRPr lang="en-GB" dirty="0"/>
          </a:p>
          <a:p>
            <a:pPr marL="0" indent="0">
              <a:buNone/>
            </a:pPr>
            <a:r>
              <a:rPr lang="en-GB" dirty="0"/>
              <a:t>Think about the maths test example – you could do something similar, if you’re stuck. </a:t>
            </a:r>
          </a:p>
        </p:txBody>
      </p:sp>
    </p:spTree>
    <p:extLst>
      <p:ext uri="{BB962C8B-B14F-4D97-AF65-F5344CB8AC3E}">
        <p14:creationId xmlns:p14="http://schemas.microsoft.com/office/powerpoint/2010/main" val="2061632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2404" y="1937674"/>
            <a:ext cx="10104637" cy="4574765"/>
          </a:xfrm>
        </p:spPr>
        <p:txBody>
          <a:bodyPr vert="horz" lIns="91440" tIns="45720" rIns="91440" bIns="45720" rtlCol="0" anchor="t">
            <a:normAutofit lnSpcReduction="10000"/>
          </a:bodyPr>
          <a:lstStyle/>
          <a:p>
            <a:pPr marL="0" indent="0">
              <a:buNone/>
            </a:pPr>
            <a:r>
              <a:rPr lang="en-GB" dirty="0"/>
              <a:t>It is illegal to discriminate against an individual on the basis of </a:t>
            </a:r>
            <a:r>
              <a:rPr lang="en-GB" b="1" dirty="0"/>
              <a:t>protected characteristics, </a:t>
            </a:r>
            <a:r>
              <a:rPr lang="en-GB" dirty="0"/>
              <a:t>which are:</a:t>
            </a:r>
            <a:endParaRPr lang="en-GB" b="1" dirty="0"/>
          </a:p>
          <a:p>
            <a:pPr marL="0" indent="0">
              <a:buNone/>
            </a:pPr>
            <a:r>
              <a:rPr lang="en-GB" dirty="0"/>
              <a:t>Age, disability, race, </a:t>
            </a:r>
            <a:r>
              <a:rPr lang="en-GB" b="1" dirty="0"/>
              <a:t>gender reassignment</a:t>
            </a:r>
            <a:r>
              <a:rPr lang="en-GB" dirty="0"/>
              <a:t>, religion or belief, </a:t>
            </a:r>
            <a:r>
              <a:rPr lang="en-GB" b="1" dirty="0"/>
              <a:t>sex</a:t>
            </a:r>
            <a:r>
              <a:rPr lang="en-GB" dirty="0"/>
              <a:t> and </a:t>
            </a:r>
            <a:r>
              <a:rPr lang="en-GB" b="1" dirty="0"/>
              <a:t>sexual orientation</a:t>
            </a:r>
          </a:p>
          <a:p>
            <a:pPr marL="0" indent="0">
              <a:buNone/>
            </a:pPr>
            <a:endParaRPr lang="en-GB" b="1" dirty="0"/>
          </a:p>
          <a:p>
            <a:pPr marL="0" indent="0">
              <a:buNone/>
            </a:pPr>
            <a:r>
              <a:rPr lang="en-GB" dirty="0"/>
              <a:t>We are all a complex combination of protected characteristics.</a:t>
            </a:r>
          </a:p>
          <a:p>
            <a:pPr marL="0" indent="0">
              <a:buNone/>
            </a:pPr>
            <a:endParaRPr lang="en-GB" dirty="0"/>
          </a:p>
          <a:p>
            <a:pPr marL="0" indent="0">
              <a:buNone/>
            </a:pPr>
            <a:r>
              <a:rPr lang="en-GB" dirty="0"/>
              <a:t>One characteristic does not predict the other </a:t>
            </a:r>
          </a:p>
          <a:p>
            <a:pPr marL="0" indent="0">
              <a:buNone/>
            </a:pPr>
            <a:r>
              <a:rPr lang="en-GB" dirty="0"/>
              <a:t>i.e. our race, religion, age and disability </a:t>
            </a:r>
            <a:r>
              <a:rPr lang="en-GB" u="sng" dirty="0"/>
              <a:t>does not predict </a:t>
            </a:r>
            <a:r>
              <a:rPr lang="en-GB" dirty="0"/>
              <a:t>our sex, sexual orientation or gender/gender reassignment.</a:t>
            </a:r>
          </a:p>
          <a:p>
            <a:pPr marL="0" indent="0">
              <a:buNone/>
            </a:pPr>
            <a:endParaRPr lang="en-GB" dirty="0"/>
          </a:p>
          <a:p>
            <a:endParaRPr lang="en-GB" dirty="0"/>
          </a:p>
          <a:p>
            <a:endParaRPr lang="en-GB" dirty="0"/>
          </a:p>
        </p:txBody>
      </p:sp>
      <p:sp>
        <p:nvSpPr>
          <p:cNvPr id="6" name="Title 1">
            <a:extLst>
              <a:ext uri="{FF2B5EF4-FFF2-40B4-BE49-F238E27FC236}">
                <a16:creationId xmlns:a16="http://schemas.microsoft.com/office/drawing/2014/main" id="{5B031569-7DD0-43E4-8DE7-2BFCABFC5F3C}"/>
              </a:ext>
            </a:extLst>
          </p:cNvPr>
          <p:cNvSpPr txBox="1">
            <a:spLocks/>
          </p:cNvSpPr>
          <p:nvPr/>
        </p:nvSpPr>
        <p:spPr>
          <a:xfrm>
            <a:off x="382404" y="345561"/>
            <a:ext cx="980926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2865B2"/>
                </a:solidFill>
                <a:latin typeface="VAG Rounded Std Light" panose="020F0502020204020204" pitchFamily="34" charset="0"/>
                <a:ea typeface="+mj-ea"/>
                <a:cs typeface="+mj-cs"/>
              </a:defRPr>
            </a:lvl1pPr>
          </a:lstStyle>
          <a:p>
            <a:r>
              <a:rPr lang="en-GB" sz="5400" b="1" dirty="0"/>
              <a:t>The Equality Act (2010)</a:t>
            </a:r>
            <a:endParaRPr lang="en-GB" sz="5400" dirty="0"/>
          </a:p>
        </p:txBody>
      </p:sp>
    </p:spTree>
    <p:extLst>
      <p:ext uri="{BB962C8B-B14F-4D97-AF65-F5344CB8AC3E}">
        <p14:creationId xmlns:p14="http://schemas.microsoft.com/office/powerpoint/2010/main" val="396771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617" y="314632"/>
            <a:ext cx="10043563" cy="1327355"/>
          </a:xfrm>
        </p:spPr>
        <p:txBody>
          <a:bodyPr>
            <a:normAutofit/>
          </a:bodyPr>
          <a:lstStyle/>
          <a:p>
            <a:r>
              <a:rPr lang="en-GB" b="1" dirty="0"/>
              <a:t>How have stereotypes told people how to behave?</a:t>
            </a:r>
            <a:endParaRPr lang="en-GB" sz="5400" b="1" dirty="0"/>
          </a:p>
        </p:txBody>
      </p:sp>
      <p:sp>
        <p:nvSpPr>
          <p:cNvPr id="3" name="Speech Bubble: Rectangle with Corners Rounded 2">
            <a:extLst>
              <a:ext uri="{FF2B5EF4-FFF2-40B4-BE49-F238E27FC236}">
                <a16:creationId xmlns:a16="http://schemas.microsoft.com/office/drawing/2014/main" id="{4313641C-12C7-46EC-B36A-9ACA25DB34BF}"/>
              </a:ext>
            </a:extLst>
          </p:cNvPr>
          <p:cNvSpPr/>
          <p:nvPr/>
        </p:nvSpPr>
        <p:spPr>
          <a:xfrm>
            <a:off x="1061884" y="1927122"/>
            <a:ext cx="2772697" cy="1189703"/>
          </a:xfrm>
          <a:prstGeom prst="wedgeRoundRectCallout">
            <a:avLst>
              <a:gd name="adj1" fmla="val -40691"/>
              <a:gd name="adj2" fmla="val 7241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AG Rounded Std Light" panose="020F0502020204020204" pitchFamily="34" charset="0"/>
              </a:rPr>
              <a:t>“That’s so gay.”</a:t>
            </a:r>
          </a:p>
        </p:txBody>
      </p:sp>
      <p:sp>
        <p:nvSpPr>
          <p:cNvPr id="33" name="Speech Bubble: Rectangle with Corners Rounded 32">
            <a:extLst>
              <a:ext uri="{FF2B5EF4-FFF2-40B4-BE49-F238E27FC236}">
                <a16:creationId xmlns:a16="http://schemas.microsoft.com/office/drawing/2014/main" id="{406C00F0-5CD4-42CB-A3DB-F4C0D16A486C}"/>
              </a:ext>
            </a:extLst>
          </p:cNvPr>
          <p:cNvSpPr/>
          <p:nvPr/>
        </p:nvSpPr>
        <p:spPr>
          <a:xfrm>
            <a:off x="4026568" y="3271945"/>
            <a:ext cx="2772697" cy="1189703"/>
          </a:xfrm>
          <a:prstGeom prst="wedgeRoundRectCallout">
            <a:avLst>
              <a:gd name="adj1" fmla="val -31117"/>
              <a:gd name="adj2" fmla="val 7572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AG Rounded Std Light" panose="020F0502020204020204" pitchFamily="34" charset="0"/>
              </a:rPr>
              <a:t>“No homo”</a:t>
            </a:r>
          </a:p>
        </p:txBody>
      </p:sp>
      <p:sp>
        <p:nvSpPr>
          <p:cNvPr id="34" name="Speech Bubble: Rectangle with Corners Rounded 33">
            <a:extLst>
              <a:ext uri="{FF2B5EF4-FFF2-40B4-BE49-F238E27FC236}">
                <a16:creationId xmlns:a16="http://schemas.microsoft.com/office/drawing/2014/main" id="{2E037A87-5010-47AF-9B9F-82E41E790243}"/>
              </a:ext>
            </a:extLst>
          </p:cNvPr>
          <p:cNvSpPr/>
          <p:nvPr/>
        </p:nvSpPr>
        <p:spPr>
          <a:xfrm>
            <a:off x="6971072" y="1641987"/>
            <a:ext cx="3063265" cy="1474838"/>
          </a:xfrm>
          <a:prstGeom prst="wedgeRoundRectCallout">
            <a:avLst>
              <a:gd name="adj1" fmla="val 34486"/>
              <a:gd name="adj2" fmla="val 7159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AG Rounded Std Light" panose="020F0502020204020204" pitchFamily="34" charset="0"/>
              </a:rPr>
              <a:t>“Boys don’t wear makeup”</a:t>
            </a:r>
          </a:p>
        </p:txBody>
      </p:sp>
      <p:sp>
        <p:nvSpPr>
          <p:cNvPr id="35" name="Speech Bubble: Rectangle with Corners Rounded 34">
            <a:extLst>
              <a:ext uri="{FF2B5EF4-FFF2-40B4-BE49-F238E27FC236}">
                <a16:creationId xmlns:a16="http://schemas.microsoft.com/office/drawing/2014/main" id="{68C9DCDE-68CD-4FA6-B99B-D48FE1556128}"/>
              </a:ext>
            </a:extLst>
          </p:cNvPr>
          <p:cNvSpPr/>
          <p:nvPr/>
        </p:nvSpPr>
        <p:spPr>
          <a:xfrm>
            <a:off x="6678949" y="4746783"/>
            <a:ext cx="3063265" cy="1474838"/>
          </a:xfrm>
          <a:prstGeom prst="wedgeRoundRectCallout">
            <a:avLst>
              <a:gd name="adj1" fmla="val 34486"/>
              <a:gd name="adj2" fmla="val 7159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AG Rounded Std Light" panose="020F0502020204020204" pitchFamily="34" charset="0"/>
              </a:rPr>
              <a:t>“Girls like shopping”</a:t>
            </a:r>
          </a:p>
        </p:txBody>
      </p:sp>
      <p:sp>
        <p:nvSpPr>
          <p:cNvPr id="36" name="Speech Bubble: Rectangle with Corners Rounded 35">
            <a:extLst>
              <a:ext uri="{FF2B5EF4-FFF2-40B4-BE49-F238E27FC236}">
                <a16:creationId xmlns:a16="http://schemas.microsoft.com/office/drawing/2014/main" id="{BCD30E6B-9110-456F-8514-7371F0FBE9A6}"/>
              </a:ext>
            </a:extLst>
          </p:cNvPr>
          <p:cNvSpPr/>
          <p:nvPr/>
        </p:nvSpPr>
        <p:spPr>
          <a:xfrm>
            <a:off x="771316" y="4746783"/>
            <a:ext cx="3063265" cy="1474838"/>
          </a:xfrm>
          <a:prstGeom prst="wedgeRoundRectCallout">
            <a:avLst>
              <a:gd name="adj1" fmla="val -38569"/>
              <a:gd name="adj2" fmla="val 7077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latin typeface="VAG Rounded Std Light" panose="020F0502020204020204" pitchFamily="34" charset="0"/>
              </a:rPr>
              <a:t>“Why can’t you just be </a:t>
            </a:r>
            <a:r>
              <a:rPr lang="en-GB" sz="3200" i="1" dirty="0">
                <a:latin typeface="VAG Rounded Std Light" panose="020F0502020204020204" pitchFamily="34" charset="0"/>
              </a:rPr>
              <a:t>normal</a:t>
            </a:r>
            <a:r>
              <a:rPr lang="en-GB" sz="3200" dirty="0">
                <a:latin typeface="VAG Rounded Std Light" panose="020F0502020204020204" pitchFamily="34" charset="0"/>
              </a:rPr>
              <a:t>”</a:t>
            </a:r>
          </a:p>
        </p:txBody>
      </p:sp>
    </p:spTree>
    <p:extLst>
      <p:ext uri="{BB962C8B-B14F-4D97-AF65-F5344CB8AC3E}">
        <p14:creationId xmlns:p14="http://schemas.microsoft.com/office/powerpoint/2010/main" val="521325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regeneracion.mx/nino-enfrenta-a-multitud-que-protesta-contra-matrimonios-igualitarios/">
            <a:extLst>
              <a:ext uri="{FF2B5EF4-FFF2-40B4-BE49-F238E27FC236}">
                <a16:creationId xmlns:a16="http://schemas.microsoft.com/office/drawing/2014/main" id="{E55F2DEA-EFA6-4C14-A0AE-E6D586DA32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6844" y="247929"/>
            <a:ext cx="8522261" cy="63973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918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748" y="245807"/>
            <a:ext cx="9513888" cy="1325563"/>
          </a:xfrm>
        </p:spPr>
        <p:txBody>
          <a:bodyPr>
            <a:normAutofit/>
          </a:bodyPr>
          <a:lstStyle/>
          <a:p>
            <a:r>
              <a:rPr lang="en-GB" sz="5400" b="1" dirty="0"/>
              <a:t>The Stonewall riots</a:t>
            </a:r>
          </a:p>
        </p:txBody>
      </p:sp>
      <p:sp>
        <p:nvSpPr>
          <p:cNvPr id="3" name="Content Placeholder 2"/>
          <p:cNvSpPr>
            <a:spLocks noGrp="1"/>
          </p:cNvSpPr>
          <p:nvPr>
            <p:ph idx="1"/>
          </p:nvPr>
        </p:nvSpPr>
        <p:spPr/>
        <p:txBody>
          <a:bodyPr>
            <a:normAutofit lnSpcReduction="10000"/>
          </a:bodyPr>
          <a:lstStyle/>
          <a:p>
            <a:r>
              <a:rPr lang="en-GB" dirty="0"/>
              <a:t>In 1969 ‘the solicitation of homosexual relations’ was an illegal act in New York City (as well as other places)</a:t>
            </a:r>
          </a:p>
          <a:p>
            <a:r>
              <a:rPr lang="en-GB" dirty="0"/>
              <a:t>LGBTQ+ people had no protection, and the police were often violent against them</a:t>
            </a:r>
          </a:p>
          <a:p>
            <a:r>
              <a:rPr lang="en-GB" dirty="0"/>
              <a:t>Gay bars were a place of safety for the LGBTQ+ community</a:t>
            </a:r>
          </a:p>
          <a:p>
            <a:r>
              <a:rPr lang="en-GB" dirty="0"/>
              <a:t>The Stonewall Inn was a very popular gay bar, which often got raided by the police</a:t>
            </a:r>
          </a:p>
          <a:p>
            <a:r>
              <a:rPr lang="en-GB" dirty="0"/>
              <a:t>One night they got raided and the LGBTQ+ community fought back</a:t>
            </a:r>
          </a:p>
        </p:txBody>
      </p:sp>
    </p:spTree>
    <p:extLst>
      <p:ext uri="{BB962C8B-B14F-4D97-AF65-F5344CB8AC3E}">
        <p14:creationId xmlns:p14="http://schemas.microsoft.com/office/powerpoint/2010/main" val="197834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915" y="137652"/>
            <a:ext cx="9797721" cy="1111045"/>
          </a:xfrm>
        </p:spPr>
        <p:txBody>
          <a:bodyPr>
            <a:normAutofit fontScale="90000"/>
          </a:bodyPr>
          <a:lstStyle/>
          <a:p>
            <a:r>
              <a:rPr lang="en-GB" b="1" dirty="0"/>
              <a:t>Resisting Stereotypes and Discrimination</a:t>
            </a:r>
          </a:p>
        </p:txBody>
      </p:sp>
      <p:pic>
        <p:nvPicPr>
          <p:cNvPr id="1026" name="Picture 2" descr="Image result for marsha p johnson">
            <a:extLst>
              <a:ext uri="{FF2B5EF4-FFF2-40B4-BE49-F238E27FC236}">
                <a16:creationId xmlns:a16="http://schemas.microsoft.com/office/drawing/2014/main" id="{2086AEA6-2B52-491D-8784-6E45CA5629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463" y="1493283"/>
            <a:ext cx="6876435" cy="387143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ylvia rivera">
            <a:extLst>
              <a:ext uri="{FF2B5EF4-FFF2-40B4-BE49-F238E27FC236}">
                <a16:creationId xmlns:a16="http://schemas.microsoft.com/office/drawing/2014/main" id="{8E16A0EC-74B4-4D3D-A084-87003E8048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1187" y="3487992"/>
            <a:ext cx="4693871" cy="33229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lated image">
            <a:extLst>
              <a:ext uri="{FF2B5EF4-FFF2-40B4-BE49-F238E27FC236}">
                <a16:creationId xmlns:a16="http://schemas.microsoft.com/office/drawing/2014/main" id="{B6A01DFF-3FBF-4E45-B8F9-80CB10A5258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6915" y="1401707"/>
            <a:ext cx="3566995" cy="3668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646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s://thegreatestexpression.files.wordpress.com/2016/04/ts-sylvia-marsha-p-johnson-640x423.jpg?w=640&amp;h=423&amp;crop=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748" y="918764"/>
            <a:ext cx="8763300" cy="579199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a:t>Marsha P. Johnson, Sylvia Rivera and </a:t>
            </a:r>
            <a:r>
              <a:rPr lang="en-GB" dirty="0">
                <a:solidFill>
                  <a:schemeClr val="bg1">
                    <a:lumMod val="95000"/>
                  </a:schemeClr>
                </a:solidFill>
              </a:rPr>
              <a:t>the Legacy of the Stonewall riots</a:t>
            </a:r>
          </a:p>
        </p:txBody>
      </p:sp>
    </p:spTree>
    <p:extLst>
      <p:ext uri="{BB962C8B-B14F-4D97-AF65-F5344CB8AC3E}">
        <p14:creationId xmlns:p14="http://schemas.microsoft.com/office/powerpoint/2010/main" val="272250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748" y="1887091"/>
            <a:ext cx="9615949" cy="4023852"/>
          </a:xfrm>
        </p:spPr>
        <p:txBody>
          <a:bodyPr/>
          <a:lstStyle/>
          <a:p>
            <a:pPr lvl="0">
              <a:spcAft>
                <a:spcPts val="2400"/>
              </a:spcAft>
            </a:pPr>
            <a:r>
              <a:rPr lang="en-GB" dirty="0"/>
              <a:t>What were Marsha P Johnson and Sylvia Rivera fighting for?</a:t>
            </a:r>
          </a:p>
          <a:p>
            <a:pPr lvl="0">
              <a:spcAft>
                <a:spcPts val="2400"/>
              </a:spcAft>
            </a:pPr>
            <a:r>
              <a:rPr lang="en-GB" dirty="0"/>
              <a:t>Who stood in their way?</a:t>
            </a:r>
          </a:p>
          <a:p>
            <a:pPr lvl="0">
              <a:spcAft>
                <a:spcPts val="2400"/>
              </a:spcAft>
            </a:pPr>
            <a:r>
              <a:rPr lang="en-GB" dirty="0"/>
              <a:t>Why did they face discrimination? </a:t>
            </a:r>
          </a:p>
          <a:p>
            <a:pPr lvl="0">
              <a:spcAft>
                <a:spcPts val="2400"/>
              </a:spcAft>
            </a:pPr>
            <a:r>
              <a:rPr lang="en-GB" dirty="0"/>
              <a:t>What do you think happened to Marsha P Johnson?</a:t>
            </a:r>
          </a:p>
          <a:p>
            <a:pPr lvl="0">
              <a:spcAft>
                <a:spcPts val="2400"/>
              </a:spcAft>
            </a:pPr>
            <a:r>
              <a:rPr lang="en-GB" dirty="0"/>
              <a:t>How do you think things are different today? </a:t>
            </a:r>
          </a:p>
        </p:txBody>
      </p:sp>
      <p:sp>
        <p:nvSpPr>
          <p:cNvPr id="5" name="Title 1">
            <a:extLst>
              <a:ext uri="{FF2B5EF4-FFF2-40B4-BE49-F238E27FC236}">
                <a16:creationId xmlns:a16="http://schemas.microsoft.com/office/drawing/2014/main" id="{400BE224-1E47-422B-AC64-F29E91E14854}"/>
              </a:ext>
            </a:extLst>
          </p:cNvPr>
          <p:cNvSpPr>
            <a:spLocks noGrp="1"/>
          </p:cNvSpPr>
          <p:nvPr>
            <p:ph type="title"/>
          </p:nvPr>
        </p:nvSpPr>
        <p:spPr>
          <a:xfrm>
            <a:off x="590748" y="403225"/>
            <a:ext cx="9513888" cy="1325563"/>
          </a:xfrm>
        </p:spPr>
        <p:txBody>
          <a:bodyPr>
            <a:normAutofit/>
          </a:bodyPr>
          <a:lstStyle/>
          <a:p>
            <a:r>
              <a:rPr lang="en-GB" sz="5400" b="1" dirty="0"/>
              <a:t>Discussion</a:t>
            </a:r>
            <a:endParaRPr lang="en-GB" sz="5400" dirty="0"/>
          </a:p>
        </p:txBody>
      </p:sp>
    </p:spTree>
    <p:extLst>
      <p:ext uri="{BB962C8B-B14F-4D97-AF65-F5344CB8AC3E}">
        <p14:creationId xmlns:p14="http://schemas.microsoft.com/office/powerpoint/2010/main" val="3763146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747" y="160337"/>
            <a:ext cx="9513888" cy="1325563"/>
          </a:xfrm>
        </p:spPr>
        <p:txBody>
          <a:bodyPr>
            <a:normAutofit/>
          </a:bodyPr>
          <a:lstStyle/>
          <a:p>
            <a:r>
              <a:rPr lang="en-GB" sz="5400" b="1" dirty="0">
                <a:solidFill>
                  <a:schemeClr val="accent5"/>
                </a:solidFill>
              </a:rPr>
              <a:t>Who we are</a:t>
            </a:r>
          </a:p>
        </p:txBody>
      </p:sp>
      <p:sp>
        <p:nvSpPr>
          <p:cNvPr id="3" name="Content Placeholder 2"/>
          <p:cNvSpPr>
            <a:spLocks noGrp="1"/>
          </p:cNvSpPr>
          <p:nvPr>
            <p:ph idx="1"/>
          </p:nvPr>
        </p:nvSpPr>
        <p:spPr>
          <a:xfrm>
            <a:off x="590747" y="1629389"/>
            <a:ext cx="11096427" cy="4443414"/>
          </a:xfrm>
        </p:spPr>
        <p:txBody>
          <a:bodyPr>
            <a:normAutofit fontScale="92500" lnSpcReduction="20000"/>
          </a:bodyPr>
          <a:lstStyle/>
          <a:p>
            <a:pPr marL="0" indent="0">
              <a:buNone/>
            </a:pPr>
            <a:r>
              <a:rPr lang="en-GB" dirty="0"/>
              <a:t>METRO Charity is a leading equality &amp; diversity charity, providing health, community &amp; youth services. </a:t>
            </a:r>
          </a:p>
          <a:p>
            <a:endParaRPr lang="en-GB" dirty="0"/>
          </a:p>
          <a:p>
            <a:pPr marL="0" indent="0">
              <a:buNone/>
            </a:pPr>
            <a:r>
              <a:rPr lang="en-GB" dirty="0"/>
              <a:t>We work with anyone experiencing issues related to gender, sexuality, diversity or identity and promote health, wellbeing, equality &amp; participation through five domains:</a:t>
            </a:r>
          </a:p>
          <a:p>
            <a:endParaRPr lang="en-GB" dirty="0"/>
          </a:p>
          <a:p>
            <a:r>
              <a:rPr lang="en-GB" dirty="0"/>
              <a:t>METRO HIV</a:t>
            </a:r>
          </a:p>
          <a:p>
            <a:r>
              <a:rPr lang="en-GB" dirty="0"/>
              <a:t>METRO Sexual &amp; Reproductive Health</a:t>
            </a:r>
          </a:p>
          <a:p>
            <a:r>
              <a:rPr lang="en-GB" dirty="0"/>
              <a:t>METRO Mental Health &amp; Wellbeing</a:t>
            </a:r>
          </a:p>
          <a:p>
            <a:r>
              <a:rPr lang="en-GB" dirty="0"/>
              <a:t>METRO Community</a:t>
            </a:r>
          </a:p>
          <a:p>
            <a:r>
              <a:rPr lang="en-GB" dirty="0"/>
              <a:t>METRO Youth</a:t>
            </a:r>
          </a:p>
          <a:p>
            <a:endParaRPr lang="en-GB" dirty="0"/>
          </a:p>
        </p:txBody>
      </p:sp>
    </p:spTree>
    <p:extLst>
      <p:ext uri="{BB962C8B-B14F-4D97-AF65-F5344CB8AC3E}">
        <p14:creationId xmlns:p14="http://schemas.microsoft.com/office/powerpoint/2010/main" val="1107248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747" y="572558"/>
            <a:ext cx="10081263" cy="1325563"/>
          </a:xfrm>
        </p:spPr>
        <p:txBody>
          <a:bodyPr>
            <a:noAutofit/>
          </a:bodyPr>
          <a:lstStyle/>
          <a:p>
            <a:r>
              <a:rPr lang="en-GB" sz="5400" b="1" dirty="0"/>
              <a:t>What can </a:t>
            </a:r>
            <a:r>
              <a:rPr lang="en-GB" sz="5400" b="1" i="1" dirty="0"/>
              <a:t>you</a:t>
            </a:r>
            <a:r>
              <a:rPr lang="en-GB" sz="5400" b="1" dirty="0"/>
              <a:t> do to challenge stereotypes and discrimination?</a:t>
            </a:r>
          </a:p>
        </p:txBody>
      </p:sp>
      <p:grpSp>
        <p:nvGrpSpPr>
          <p:cNvPr id="4" name="Group 3"/>
          <p:cNvGrpSpPr/>
          <p:nvPr/>
        </p:nvGrpSpPr>
        <p:grpSpPr>
          <a:xfrm>
            <a:off x="3759888" y="2872153"/>
            <a:ext cx="3188678" cy="2977662"/>
            <a:chOff x="1875692" y="2836985"/>
            <a:chExt cx="3188678" cy="2977662"/>
          </a:xfrm>
        </p:grpSpPr>
        <p:pic>
          <p:nvPicPr>
            <p:cNvPr id="2050" name="Picture 2" descr="Image result for post it notes">
              <a:extLst>
                <a:ext uri="{FF2B5EF4-FFF2-40B4-BE49-F238E27FC236}">
                  <a16:creationId xmlns:a16="http://schemas.microsoft.com/office/drawing/2014/main" id="{9919F513-375A-4702-93D6-639880946C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342" t="1875" r="13083" b="2231"/>
            <a:stretch/>
          </p:blipFill>
          <p:spPr bwMode="auto">
            <a:xfrm>
              <a:off x="1875692" y="2836985"/>
              <a:ext cx="3188678" cy="297766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367FD77-AC18-4740-98DA-D210778FDC21}"/>
                </a:ext>
              </a:extLst>
            </p:cNvPr>
            <p:cNvSpPr txBox="1"/>
            <p:nvPr/>
          </p:nvSpPr>
          <p:spPr>
            <a:xfrm>
              <a:off x="2177716" y="3569186"/>
              <a:ext cx="1992853" cy="369332"/>
            </a:xfrm>
            <a:prstGeom prst="rect">
              <a:avLst/>
            </a:prstGeom>
            <a:noFill/>
          </p:spPr>
          <p:txBody>
            <a:bodyPr wrap="none" rtlCol="0">
              <a:spAutoFit/>
            </a:bodyPr>
            <a:lstStyle/>
            <a:p>
              <a:r>
                <a:rPr lang="en-GB" dirty="0">
                  <a:latin typeface="MV Boli" panose="02000500030200090000" pitchFamily="2" charset="0"/>
                  <a:cs typeface="MV Boli" panose="02000500030200090000" pitchFamily="2" charset="0"/>
                </a:rPr>
                <a:t>I am going to </a:t>
              </a:r>
              <a:r>
                <a:rPr lang="en-GB" dirty="0"/>
                <a:t>… </a:t>
              </a:r>
            </a:p>
          </p:txBody>
        </p:sp>
      </p:grpSp>
      <p:grpSp>
        <p:nvGrpSpPr>
          <p:cNvPr id="3" name="Group 2"/>
          <p:cNvGrpSpPr/>
          <p:nvPr/>
        </p:nvGrpSpPr>
        <p:grpSpPr>
          <a:xfrm>
            <a:off x="6916616" y="2731476"/>
            <a:ext cx="3270739" cy="2907323"/>
            <a:chOff x="6142892" y="2766646"/>
            <a:chExt cx="3270739" cy="2907323"/>
          </a:xfrm>
        </p:grpSpPr>
        <p:pic>
          <p:nvPicPr>
            <p:cNvPr id="8" name="Picture 2" descr="Image result for post it notes">
              <a:extLst>
                <a:ext uri="{FF2B5EF4-FFF2-40B4-BE49-F238E27FC236}">
                  <a16:creationId xmlns:a16="http://schemas.microsoft.com/office/drawing/2014/main" id="{725E5CEF-0B46-4E7A-9E65-493E49A84C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803" t="2837" r="12728" b="3534"/>
            <a:stretch/>
          </p:blipFill>
          <p:spPr bwMode="auto">
            <a:xfrm>
              <a:off x="6142892" y="2766646"/>
              <a:ext cx="3270739" cy="290732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4E82B9F6-6E59-48BA-9065-52E9A399E34D}"/>
                </a:ext>
              </a:extLst>
            </p:cNvPr>
            <p:cNvSpPr txBox="1"/>
            <p:nvPr/>
          </p:nvSpPr>
          <p:spPr>
            <a:xfrm>
              <a:off x="6511591" y="3468922"/>
              <a:ext cx="2175209" cy="646331"/>
            </a:xfrm>
            <a:prstGeom prst="rect">
              <a:avLst/>
            </a:prstGeom>
            <a:noFill/>
          </p:spPr>
          <p:txBody>
            <a:bodyPr wrap="square" rtlCol="0">
              <a:spAutoFit/>
            </a:bodyPr>
            <a:lstStyle/>
            <a:p>
              <a:r>
                <a:rPr lang="en-GB" dirty="0">
                  <a:latin typeface="MV Boli" panose="02000500030200090000" pitchFamily="2" charset="0"/>
                  <a:cs typeface="MV Boli" panose="02000500030200090000" pitchFamily="2" charset="0"/>
                </a:rPr>
                <a:t>I think our school could </a:t>
              </a:r>
              <a:r>
                <a:rPr lang="en-GB" dirty="0"/>
                <a:t>… </a:t>
              </a:r>
            </a:p>
          </p:txBody>
        </p:sp>
      </p:grpSp>
    </p:spTree>
    <p:extLst>
      <p:ext uri="{BB962C8B-B14F-4D97-AF65-F5344CB8AC3E}">
        <p14:creationId xmlns:p14="http://schemas.microsoft.com/office/powerpoint/2010/main" val="4119169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294FBBB-F617-4A37-819C-F8F04022D966}"/>
              </a:ext>
            </a:extLst>
          </p:cNvPr>
          <p:cNvSpPr txBox="1"/>
          <p:nvPr/>
        </p:nvSpPr>
        <p:spPr>
          <a:xfrm>
            <a:off x="590748" y="2003988"/>
            <a:ext cx="10017974" cy="3539430"/>
          </a:xfrm>
          <a:prstGeom prst="rect">
            <a:avLst/>
          </a:prstGeom>
          <a:noFill/>
        </p:spPr>
        <p:txBody>
          <a:bodyPr wrap="square" rtlCol="0">
            <a:spAutoFit/>
          </a:bodyPr>
          <a:lstStyle/>
          <a:p>
            <a:r>
              <a:rPr lang="en-GB" sz="2800" dirty="0">
                <a:solidFill>
                  <a:srgbClr val="2865B2"/>
                </a:solidFill>
                <a:latin typeface="VAG Rounded Std Light" panose="020F0502020204020204" pitchFamily="34" charset="0"/>
              </a:rPr>
              <a:t>Everyone needs to write down a question or a comment on their post-it note.</a:t>
            </a:r>
          </a:p>
          <a:p>
            <a:endParaRPr lang="en-GB" sz="2800" dirty="0">
              <a:solidFill>
                <a:srgbClr val="2865B2"/>
              </a:solidFill>
              <a:latin typeface="VAG Rounded Std Light" panose="020F0502020204020204" pitchFamily="34" charset="0"/>
            </a:endParaRPr>
          </a:p>
          <a:p>
            <a:r>
              <a:rPr lang="en-GB" sz="2800" dirty="0">
                <a:solidFill>
                  <a:srgbClr val="2865B2"/>
                </a:solidFill>
                <a:latin typeface="VAG Rounded Std Light" panose="020F0502020204020204" pitchFamily="34" charset="0"/>
              </a:rPr>
              <a:t>You will then put it into the box. </a:t>
            </a:r>
          </a:p>
          <a:p>
            <a:endParaRPr lang="en-GB" sz="2800" dirty="0">
              <a:solidFill>
                <a:srgbClr val="2865B2"/>
              </a:solidFill>
              <a:latin typeface="VAG Rounded Std Light" panose="020F0502020204020204" pitchFamily="34" charset="0"/>
            </a:endParaRPr>
          </a:p>
          <a:p>
            <a:r>
              <a:rPr lang="en-GB" sz="2800" b="1" dirty="0">
                <a:solidFill>
                  <a:srgbClr val="2865B2"/>
                </a:solidFill>
                <a:latin typeface="VAG Rounded Std Light" panose="020F0502020204020204" pitchFamily="34" charset="0"/>
              </a:rPr>
              <a:t>No one will know who has asked which question. </a:t>
            </a:r>
          </a:p>
          <a:p>
            <a:endParaRPr lang="en-GB" sz="2800" b="1" dirty="0">
              <a:solidFill>
                <a:srgbClr val="2865B2"/>
              </a:solidFill>
              <a:latin typeface="VAG Rounded Std Light" panose="020F0502020204020204" pitchFamily="34" charset="0"/>
            </a:endParaRPr>
          </a:p>
          <a:p>
            <a:r>
              <a:rPr lang="en-GB" sz="2800" dirty="0">
                <a:solidFill>
                  <a:srgbClr val="2865B2"/>
                </a:solidFill>
                <a:latin typeface="VAG Rounded Std Light" panose="020F0502020204020204" pitchFamily="34" charset="0"/>
              </a:rPr>
              <a:t>We will answer as many as we can!</a:t>
            </a:r>
          </a:p>
        </p:txBody>
      </p:sp>
      <p:sp>
        <p:nvSpPr>
          <p:cNvPr id="4" name="Title 1">
            <a:extLst>
              <a:ext uri="{FF2B5EF4-FFF2-40B4-BE49-F238E27FC236}">
                <a16:creationId xmlns:a16="http://schemas.microsoft.com/office/drawing/2014/main" id="{B91E758B-40D2-4D1A-821A-DC49D8FA6B1B}"/>
              </a:ext>
            </a:extLst>
          </p:cNvPr>
          <p:cNvSpPr>
            <a:spLocks noGrp="1"/>
          </p:cNvSpPr>
          <p:nvPr>
            <p:ph type="title"/>
          </p:nvPr>
        </p:nvSpPr>
        <p:spPr>
          <a:xfrm>
            <a:off x="590748" y="403225"/>
            <a:ext cx="9513888" cy="1325563"/>
          </a:xfrm>
        </p:spPr>
        <p:txBody>
          <a:bodyPr>
            <a:normAutofit/>
          </a:bodyPr>
          <a:lstStyle/>
          <a:p>
            <a:r>
              <a:rPr lang="en-GB" sz="5400" b="1" dirty="0"/>
              <a:t>Question time</a:t>
            </a:r>
            <a:endParaRPr lang="en-GB" sz="5400" dirty="0"/>
          </a:p>
        </p:txBody>
      </p:sp>
    </p:spTree>
    <p:extLst>
      <p:ext uri="{BB962C8B-B14F-4D97-AF65-F5344CB8AC3E}">
        <p14:creationId xmlns:p14="http://schemas.microsoft.com/office/powerpoint/2010/main" val="1090692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742284" y="1185177"/>
            <a:ext cx="10515600" cy="540265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2865B2"/>
                </a:solidFill>
                <a:latin typeface="VAG Rounded Std Light" panose="020F0502020204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2865B2"/>
                </a:solidFill>
                <a:latin typeface="VAG Rounded Std Light" panose="020F0502020204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2865B2"/>
                </a:solidFill>
                <a:latin typeface="VAG Rounded Std Light" panose="020F0502020204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2865B2"/>
                </a:solidFill>
                <a:latin typeface="VAG Rounded Std Light" panose="020F0502020204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2865B2"/>
                </a:solidFill>
                <a:latin typeface="VAG Rounded Std Light" panose="020F0502020204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solidFill>
                <a:schemeClr val="tx1"/>
              </a:solidFill>
            </a:endParaRPr>
          </a:p>
          <a:p>
            <a:endParaRPr lang="en-GB" dirty="0">
              <a:solidFill>
                <a:schemeClr val="tx1"/>
              </a:solidFill>
            </a:endParaRPr>
          </a:p>
        </p:txBody>
      </p:sp>
      <p:sp>
        <p:nvSpPr>
          <p:cNvPr id="2" name="Rectangle 1"/>
          <p:cNvSpPr/>
          <p:nvPr/>
        </p:nvSpPr>
        <p:spPr>
          <a:xfrm>
            <a:off x="553426" y="1852892"/>
            <a:ext cx="10890878" cy="3564053"/>
          </a:xfrm>
          <a:prstGeom prst="rect">
            <a:avLst/>
          </a:prstGeom>
        </p:spPr>
        <p:txBody>
          <a:bodyPr wrap="square">
            <a:spAutoFit/>
          </a:bodyPr>
          <a:lstStyle/>
          <a:p>
            <a:pPr lvl="0">
              <a:lnSpc>
                <a:spcPct val="115000"/>
              </a:lnSpc>
              <a:spcAft>
                <a:spcPts val="2400"/>
              </a:spcAft>
            </a:pPr>
            <a:r>
              <a:rPr lang="en-GB" sz="2400" dirty="0">
                <a:solidFill>
                  <a:srgbClr val="2865B2"/>
                </a:solidFill>
                <a:latin typeface="VAG Rounded Std Light" panose="020F0502020204020204" pitchFamily="34" charset="0"/>
                <a:ea typeface="Calibri" panose="020F0502020204030204" pitchFamily="34" charset="0"/>
                <a:cs typeface="Times New Roman" panose="02020603050405020304" pitchFamily="18" charset="0"/>
              </a:rPr>
              <a:t>… explain the impact of gender identity and sexual orientation stereotypes.</a:t>
            </a:r>
          </a:p>
          <a:p>
            <a:pPr lvl="0">
              <a:lnSpc>
                <a:spcPct val="115000"/>
              </a:lnSpc>
              <a:spcAft>
                <a:spcPts val="2400"/>
              </a:spcAft>
            </a:pPr>
            <a:r>
              <a:rPr lang="en-GB" sz="2400" dirty="0">
                <a:solidFill>
                  <a:srgbClr val="2865B2"/>
                </a:solidFill>
                <a:latin typeface="VAG Rounded Std Light" panose="020F0502020204020204" pitchFamily="34" charset="0"/>
                <a:ea typeface="Calibri" panose="020F0502020204030204" pitchFamily="34" charset="0"/>
                <a:cs typeface="Times New Roman" panose="02020603050405020304" pitchFamily="18" charset="0"/>
              </a:rPr>
              <a:t>… describe how the law protects people from discrimination.</a:t>
            </a:r>
          </a:p>
          <a:p>
            <a:pPr lvl="0">
              <a:lnSpc>
                <a:spcPct val="115000"/>
              </a:lnSpc>
              <a:spcAft>
                <a:spcPts val="2400"/>
              </a:spcAft>
            </a:pPr>
            <a:r>
              <a:rPr lang="en-GB" sz="2400" dirty="0">
                <a:solidFill>
                  <a:srgbClr val="2865B2"/>
                </a:solidFill>
                <a:latin typeface="VAG Rounded Std Light" panose="020F0502020204020204" pitchFamily="34" charset="0"/>
                <a:ea typeface="Calibri" panose="020F0502020204030204" pitchFamily="34" charset="0"/>
                <a:cs typeface="Times New Roman" panose="02020603050405020304" pitchFamily="18" charset="0"/>
              </a:rPr>
              <a:t>… describe what happened at the Stonewall Riots and how they have impacted LGBT+ people’s lives today.</a:t>
            </a:r>
          </a:p>
          <a:p>
            <a:pPr lvl="0">
              <a:lnSpc>
                <a:spcPct val="115000"/>
              </a:lnSpc>
              <a:spcAft>
                <a:spcPts val="2400"/>
              </a:spcAft>
            </a:pPr>
            <a:r>
              <a:rPr lang="en-GB" sz="2400" dirty="0">
                <a:solidFill>
                  <a:srgbClr val="2865B2"/>
                </a:solidFill>
                <a:latin typeface="VAG Rounded Std Light" panose="020F0502020204020204" pitchFamily="34" charset="0"/>
                <a:ea typeface="Calibri" panose="020F0502020204030204" pitchFamily="34" charset="0"/>
                <a:cs typeface="Times New Roman" panose="02020603050405020304" pitchFamily="18" charset="0"/>
              </a:rPr>
              <a:t>… suggest ways we can help stop people being bullied for being different and ways to get support.</a:t>
            </a:r>
          </a:p>
        </p:txBody>
      </p:sp>
      <p:sp>
        <p:nvSpPr>
          <p:cNvPr id="8" name="Title 1">
            <a:extLst>
              <a:ext uri="{FF2B5EF4-FFF2-40B4-BE49-F238E27FC236}">
                <a16:creationId xmlns:a16="http://schemas.microsoft.com/office/drawing/2014/main" id="{E6752CB7-87F2-4020-AA79-F96709418453}"/>
              </a:ext>
            </a:extLst>
          </p:cNvPr>
          <p:cNvSpPr txBox="1">
            <a:spLocks/>
          </p:cNvSpPr>
          <p:nvPr/>
        </p:nvSpPr>
        <p:spPr>
          <a:xfrm>
            <a:off x="553426" y="86169"/>
            <a:ext cx="9513888"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rgbClr val="2865B2"/>
                </a:solidFill>
                <a:latin typeface="VAG Rounded Std Light" panose="020F0502020204020204" pitchFamily="34" charset="0"/>
                <a:ea typeface="+mj-ea"/>
                <a:cs typeface="+mj-cs"/>
              </a:defRPr>
            </a:lvl1pPr>
          </a:lstStyle>
          <a:p>
            <a:pPr algn="l"/>
            <a:r>
              <a:rPr lang="en-GB" sz="5400" b="1" dirty="0"/>
              <a:t>I can… </a:t>
            </a:r>
            <a:endParaRPr lang="en-GB" sz="5400" dirty="0"/>
          </a:p>
        </p:txBody>
      </p:sp>
    </p:spTree>
    <p:extLst>
      <p:ext uri="{BB962C8B-B14F-4D97-AF65-F5344CB8AC3E}">
        <p14:creationId xmlns:p14="http://schemas.microsoft.com/office/powerpoint/2010/main" val="27314343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a:t>Thanks!</a:t>
            </a:r>
            <a:endParaRPr lang="en-GB" sz="5400" b="1" dirty="0"/>
          </a:p>
        </p:txBody>
      </p:sp>
      <p:sp>
        <p:nvSpPr>
          <p:cNvPr id="4" name="Content Placeholder 2">
            <a:extLst>
              <a:ext uri="{FF2B5EF4-FFF2-40B4-BE49-F238E27FC236}">
                <a16:creationId xmlns:a16="http://schemas.microsoft.com/office/drawing/2014/main" id="{06F8FA86-CB60-6A4F-88DD-EC199709790A}"/>
              </a:ext>
            </a:extLst>
          </p:cNvPr>
          <p:cNvSpPr txBox="1">
            <a:spLocks/>
          </p:cNvSpPr>
          <p:nvPr/>
        </p:nvSpPr>
        <p:spPr>
          <a:xfrm>
            <a:off x="590748" y="1952723"/>
            <a:ext cx="10167740" cy="168592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2865B2"/>
                </a:solidFill>
                <a:latin typeface="VAG Rounded Std Light" panose="020F0502020204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2865B2"/>
                </a:solidFill>
                <a:latin typeface="VAG Rounded Std Light" panose="020F0502020204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2865B2"/>
                </a:solidFill>
                <a:latin typeface="VAG Rounded Std Light" panose="020F0502020204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2865B2"/>
                </a:solidFill>
                <a:latin typeface="VAG Rounded Std Light" panose="020F0502020204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2865B2"/>
                </a:solidFill>
                <a:latin typeface="VAG Rounded Std Light" panose="020F0502020204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600" dirty="0"/>
              <a:t>Please take a few minutes to give us some feedback.</a:t>
            </a:r>
            <a:endParaRPr lang="en-US" sz="3200" dirty="0"/>
          </a:p>
        </p:txBody>
      </p:sp>
    </p:spTree>
    <p:extLst>
      <p:ext uri="{BB962C8B-B14F-4D97-AF65-F5344CB8AC3E}">
        <p14:creationId xmlns:p14="http://schemas.microsoft.com/office/powerpoint/2010/main" val="36844451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748" y="0"/>
            <a:ext cx="9513888" cy="1325563"/>
          </a:xfrm>
        </p:spPr>
        <p:txBody>
          <a:bodyPr/>
          <a:lstStyle/>
          <a:p>
            <a:r>
              <a:rPr lang="en-GB" b="1" dirty="0"/>
              <a:t>Where you can get support</a:t>
            </a:r>
          </a:p>
        </p:txBody>
      </p:sp>
      <p:sp>
        <p:nvSpPr>
          <p:cNvPr id="3" name="Content Placeholder 2"/>
          <p:cNvSpPr>
            <a:spLocks noGrp="1"/>
          </p:cNvSpPr>
          <p:nvPr>
            <p:ph idx="1"/>
          </p:nvPr>
        </p:nvSpPr>
        <p:spPr>
          <a:xfrm>
            <a:off x="590748" y="1204840"/>
            <a:ext cx="9513888" cy="5653160"/>
          </a:xfrm>
        </p:spPr>
        <p:txBody>
          <a:bodyPr vert="horz" lIns="91440" tIns="45720" rIns="91440" bIns="45720" rtlCol="0" anchor="t">
            <a:normAutofit fontScale="62500" lnSpcReduction="20000"/>
          </a:bodyPr>
          <a:lstStyle/>
          <a:p>
            <a:pPr marL="0" indent="0" algn="ctr">
              <a:buNone/>
            </a:pPr>
            <a:r>
              <a:rPr lang="en-GB" b="1" dirty="0">
                <a:hlinkClick r:id="rId3">
                  <a:extLst>
                    <a:ext uri="{A12FA001-AC4F-418D-AE19-62706E023703}">
                      <ahyp:hlinkClr xmlns:ahyp="http://schemas.microsoft.com/office/drawing/2018/hyperlinkcolor" xmlns="" val="tx"/>
                    </a:ext>
                  </a:extLst>
                </a:hlinkClick>
              </a:rPr>
              <a:t>www.metrocharity.org.uk</a:t>
            </a:r>
            <a:r>
              <a:rPr lang="en-GB" b="1" dirty="0"/>
              <a:t> – 020 8305 5000</a:t>
            </a:r>
          </a:p>
          <a:p>
            <a:pPr marL="0" indent="0" algn="ctr">
              <a:buNone/>
            </a:pPr>
            <a:endParaRPr lang="en-GB" b="1" dirty="0"/>
          </a:p>
          <a:p>
            <a:pPr marL="0" indent="0">
              <a:buNone/>
            </a:pPr>
            <a:r>
              <a:rPr lang="en-GB" b="1" cap="all" dirty="0"/>
              <a:t>METRO BRIDGE	</a:t>
            </a:r>
            <a:r>
              <a:rPr lang="en-GB" dirty="0"/>
              <a:t>Two weekly groups every Monday for young people in Croydon: </a:t>
            </a:r>
            <a:r>
              <a:rPr lang="en-GB" dirty="0" smtClean="0"/>
              <a:t>6:00pm-8:00pm</a:t>
            </a:r>
            <a:r>
              <a:rPr lang="en-GB" dirty="0"/>
              <a:t> for young people aged 11 to 16 and 8:00pm to 9.30pm for young people aged 17 to 25. </a:t>
            </a:r>
          </a:p>
          <a:p>
            <a:pPr marL="0" indent="0">
              <a:buNone/>
            </a:pPr>
            <a:r>
              <a:rPr lang="en-GB" b="1" cap="all" dirty="0"/>
              <a:t>METRO STAR	</a:t>
            </a:r>
            <a:r>
              <a:rPr lang="en-GB" dirty="0"/>
              <a:t>Weekly group every Friday 5:00pm-7:00pm for young people aged 13-19 in 			Lambeth. </a:t>
            </a:r>
          </a:p>
          <a:p>
            <a:pPr marL="0" indent="0">
              <a:buNone/>
            </a:pPr>
            <a:r>
              <a:rPr lang="en-GB" b="1" cap="all" dirty="0"/>
              <a:t>METRO SHINE	</a:t>
            </a:r>
            <a:r>
              <a:rPr lang="en-GB" dirty="0"/>
              <a:t>Weekly group every Tuesday 6:30pm-8:30pm for young people aged 16-25 in 		Greenwich and Bexley, meeting in Greenwich.</a:t>
            </a:r>
          </a:p>
          <a:p>
            <a:pPr marL="0" indent="0">
              <a:buNone/>
            </a:pPr>
            <a:r>
              <a:rPr lang="en-GB" b="1" cap="all" dirty="0"/>
              <a:t>METRO SNAP	</a:t>
            </a:r>
            <a:r>
              <a:rPr lang="en-GB" dirty="0"/>
              <a:t>Weekly group every Thursday 7:30pm-9:30pm for young people aged 16-25 in 		Bromley. </a:t>
            </a:r>
          </a:p>
          <a:p>
            <a:pPr marL="0" indent="0">
              <a:buNone/>
            </a:pPr>
            <a:r>
              <a:rPr lang="en-GB" b="1" cap="all" dirty="0"/>
              <a:t>METRO LIVE	</a:t>
            </a:r>
            <a:r>
              <a:rPr lang="en-GB" dirty="0"/>
              <a:t>Weekly group every Wednesday 7:00pm-9:00pm for young people aged 16-25 		in Lewisham.</a:t>
            </a:r>
          </a:p>
          <a:p>
            <a:pPr marL="0" indent="0">
              <a:buNone/>
            </a:pPr>
            <a:r>
              <a:rPr lang="en-GB" b="1" cap="all" dirty="0"/>
              <a:t>METRO SPARK	</a:t>
            </a:r>
            <a:r>
              <a:rPr lang="en-GB" dirty="0"/>
              <a:t>Weekly group every Wednesday 6:00pm-8:00pm for young people aged 16-			25 in Southwark.</a:t>
            </a:r>
          </a:p>
          <a:p>
            <a:pPr marL="0" indent="0">
              <a:buNone/>
            </a:pPr>
            <a:r>
              <a:rPr lang="en-GB" b="1" cap="all" dirty="0"/>
              <a:t>METRO STAND OUT	</a:t>
            </a:r>
            <a:r>
              <a:rPr lang="en-GB" dirty="0"/>
              <a:t>Weekly group every other Tuesday 6:00pm-8:00pm for young people 			aged 16-25 across Medway, meeting in Rochester.</a:t>
            </a:r>
          </a:p>
          <a:p>
            <a:pPr marL="0" indent="0">
              <a:buNone/>
            </a:pPr>
            <a:r>
              <a:rPr lang="en-GB" b="1" cap="all" dirty="0"/>
              <a:t>METRO ZEST	</a:t>
            </a:r>
            <a:r>
              <a:rPr lang="en-GB" dirty="0"/>
              <a:t>Weekly group every Friday 4:30pm-6.30pm for young people under 16 across 		Greenwich, Lewisham, Bexley and Bromley, meeting in Greenwich.</a:t>
            </a:r>
          </a:p>
          <a:p>
            <a:pPr marL="0" indent="0">
              <a:buNone/>
            </a:pPr>
            <a:endParaRPr lang="en-GB" dirty="0"/>
          </a:p>
          <a:p>
            <a:pPr marL="0" indent="0">
              <a:buNone/>
            </a:pPr>
            <a:r>
              <a:rPr lang="en-GB" dirty="0"/>
              <a:t>You can also talk to someone anonymously at </a:t>
            </a:r>
            <a:r>
              <a:rPr lang="en-GB" u="sng" dirty="0"/>
              <a:t>Switchboard</a:t>
            </a:r>
            <a:r>
              <a:rPr lang="en-GB" dirty="0"/>
              <a:t> or find more support about being trans at </a:t>
            </a:r>
            <a:r>
              <a:rPr lang="en-GB" u="sng" dirty="0"/>
              <a:t>Gendered Intelligence </a:t>
            </a:r>
            <a:r>
              <a:rPr lang="en-GB" dirty="0"/>
              <a:t>or </a:t>
            </a:r>
            <a:r>
              <a:rPr lang="en-GB" u="sng" dirty="0"/>
              <a:t>Mermaids</a:t>
            </a:r>
            <a:r>
              <a:rPr lang="en-GB" dirty="0"/>
              <a:t>. </a:t>
            </a:r>
            <a:endParaRPr lang="en-GB" u="sng"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a:p>
            <a:endParaRPr lang="en-GB" dirty="0"/>
          </a:p>
          <a:p>
            <a:pPr marL="0" indent="0">
              <a:buNone/>
            </a:pPr>
            <a:endParaRPr lang="en-GB" dirty="0"/>
          </a:p>
        </p:txBody>
      </p:sp>
    </p:spTree>
    <p:extLst>
      <p:ext uri="{BB962C8B-B14F-4D97-AF65-F5344CB8AC3E}">
        <p14:creationId xmlns:p14="http://schemas.microsoft.com/office/powerpoint/2010/main" val="890902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1339" y="522935"/>
            <a:ext cx="10515600" cy="994752"/>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rgbClr val="2865B2"/>
                </a:solidFill>
                <a:latin typeface="VAG Rounded Std Light" panose="020F0502020204020204" pitchFamily="34" charset="0"/>
                <a:ea typeface="+mj-ea"/>
                <a:cs typeface="+mj-cs"/>
              </a:defRPr>
            </a:lvl1pPr>
          </a:lstStyle>
          <a:p>
            <a:pPr algn="l"/>
            <a:r>
              <a:rPr lang="en-GB" sz="4800" b="1" dirty="0"/>
              <a:t>Learning agreement:</a:t>
            </a:r>
            <a:endParaRPr lang="en-GB" sz="4800" b="1" dirty="0">
              <a:solidFill>
                <a:schemeClr val="tx1"/>
              </a:solidFill>
            </a:endParaRPr>
          </a:p>
        </p:txBody>
      </p:sp>
      <p:sp>
        <p:nvSpPr>
          <p:cNvPr id="7" name="Content Placeholder 2"/>
          <p:cNvSpPr txBox="1">
            <a:spLocks/>
          </p:cNvSpPr>
          <p:nvPr/>
        </p:nvSpPr>
        <p:spPr>
          <a:xfrm>
            <a:off x="451339" y="1525071"/>
            <a:ext cx="10515600" cy="4351338"/>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2865B2"/>
                </a:solidFill>
                <a:latin typeface="VAG Rounded Std Light" panose="020F0502020204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2865B2"/>
                </a:solidFill>
                <a:latin typeface="VAG Rounded Std Light" panose="020F0502020204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2865B2"/>
                </a:solidFill>
                <a:latin typeface="VAG Rounded Std Light" panose="020F0502020204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2865B2"/>
                </a:solidFill>
                <a:latin typeface="VAG Rounded Std Light" panose="020F0502020204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2865B2"/>
                </a:solidFill>
                <a:latin typeface="VAG Rounded Std Light" panose="020F0502020204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a:p>
            <a:pPr marL="342900" indent="-342900" algn="l">
              <a:buFont typeface="Arial" panose="020B0604020202020204" pitchFamily="34" charset="0"/>
              <a:buChar char="•"/>
            </a:pPr>
            <a:r>
              <a:rPr lang="en-GB" dirty="0"/>
              <a:t>Have respect for all those present in the session</a:t>
            </a:r>
          </a:p>
          <a:p>
            <a:pPr marL="342900" indent="-342900" algn="l">
              <a:buFont typeface="Arial" panose="020B0604020202020204" pitchFamily="34" charset="0"/>
              <a:buChar char="•"/>
            </a:pPr>
            <a:r>
              <a:rPr lang="en-GB" dirty="0"/>
              <a:t>Actively listen to everyone’s ideas</a:t>
            </a:r>
          </a:p>
          <a:p>
            <a:pPr marL="342900" indent="-342900" algn="l">
              <a:buFont typeface="Arial" panose="020B0604020202020204" pitchFamily="34" charset="0"/>
              <a:buChar char="•"/>
            </a:pPr>
            <a:r>
              <a:rPr lang="en-GB" u="sng" dirty="0"/>
              <a:t>Maintain confidentiality</a:t>
            </a:r>
            <a:r>
              <a:rPr lang="en-GB" dirty="0"/>
              <a:t> and do not pass on other peoples’ stories </a:t>
            </a:r>
            <a:br>
              <a:rPr lang="en-GB" dirty="0"/>
            </a:br>
            <a:r>
              <a:rPr lang="en-GB" dirty="0"/>
              <a:t>without their consent</a:t>
            </a:r>
          </a:p>
          <a:p>
            <a:pPr marL="342900" indent="-342900" algn="l">
              <a:buFont typeface="Arial" panose="020B0604020202020204" pitchFamily="34" charset="0"/>
              <a:buChar char="•"/>
            </a:pPr>
            <a:r>
              <a:rPr lang="en-GB" dirty="0"/>
              <a:t>Work together</a:t>
            </a:r>
          </a:p>
          <a:p>
            <a:pPr marL="342900" indent="-342900" algn="l">
              <a:buFont typeface="Arial" panose="020B0604020202020204" pitchFamily="34" charset="0"/>
              <a:buChar char="•"/>
            </a:pPr>
            <a:r>
              <a:rPr lang="en-GB" dirty="0"/>
              <a:t>Be open minded </a:t>
            </a:r>
          </a:p>
          <a:p>
            <a:pPr marL="342900" indent="-342900" algn="l">
              <a:buFont typeface="Arial" panose="020B0604020202020204" pitchFamily="34" charset="0"/>
              <a:buChar char="•"/>
            </a:pPr>
            <a:r>
              <a:rPr lang="en-GB" u="sng" dirty="0"/>
              <a:t>Understand this is a safe space to make “mistakes”</a:t>
            </a:r>
          </a:p>
          <a:p>
            <a:pPr marL="342900" indent="-342900" algn="l">
              <a:buFont typeface="Arial" panose="020B0604020202020204" pitchFamily="34" charset="0"/>
              <a:buChar char="•"/>
            </a:pPr>
            <a:endParaRPr lang="en-GB" dirty="0"/>
          </a:p>
          <a:p>
            <a:r>
              <a:rPr lang="en-GB" sz="2800" b="1" u="sng" dirty="0"/>
              <a:t>Please feel free to ask questions</a:t>
            </a:r>
          </a:p>
          <a:p>
            <a:endParaRPr lang="en-GB" dirty="0"/>
          </a:p>
        </p:txBody>
      </p:sp>
      <p:pic>
        <p:nvPicPr>
          <p:cNvPr id="4" name="Picture 2" descr="Image result for group icon"/>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375043" y="2505054"/>
            <a:ext cx="2133463" cy="2133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98695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4CEB6-5B61-4DDC-AA47-749DAD8EDF54}"/>
              </a:ext>
            </a:extLst>
          </p:cNvPr>
          <p:cNvSpPr>
            <a:spLocks noGrp="1"/>
          </p:cNvSpPr>
          <p:nvPr>
            <p:ph type="title"/>
          </p:nvPr>
        </p:nvSpPr>
        <p:spPr/>
        <p:txBody>
          <a:bodyPr>
            <a:normAutofit/>
          </a:bodyPr>
          <a:lstStyle/>
          <a:p>
            <a:r>
              <a:rPr lang="en-GB" sz="5400" b="1" dirty="0"/>
              <a:t>I can…</a:t>
            </a:r>
            <a:endParaRPr lang="en-GB" sz="5400" dirty="0"/>
          </a:p>
        </p:txBody>
      </p:sp>
      <p:sp>
        <p:nvSpPr>
          <p:cNvPr id="3" name="Content Placeholder 2">
            <a:extLst>
              <a:ext uri="{FF2B5EF4-FFF2-40B4-BE49-F238E27FC236}">
                <a16:creationId xmlns:a16="http://schemas.microsoft.com/office/drawing/2014/main" id="{7799FA78-7F50-4164-BC37-D978F2947562}"/>
              </a:ext>
            </a:extLst>
          </p:cNvPr>
          <p:cNvSpPr>
            <a:spLocks noGrp="1"/>
          </p:cNvSpPr>
          <p:nvPr>
            <p:ph idx="1"/>
          </p:nvPr>
        </p:nvSpPr>
        <p:spPr>
          <a:xfrm>
            <a:off x="590748" y="1914524"/>
            <a:ext cx="9513888" cy="4672888"/>
          </a:xfrm>
        </p:spPr>
        <p:txBody>
          <a:bodyPr>
            <a:normAutofit fontScale="92500" lnSpcReduction="10000"/>
          </a:bodyPr>
          <a:lstStyle/>
          <a:p>
            <a:pPr marL="0" lvl="0" indent="0">
              <a:lnSpc>
                <a:spcPct val="115000"/>
              </a:lnSpc>
              <a:spcAft>
                <a:spcPts val="2400"/>
              </a:spcAft>
              <a:buNone/>
            </a:pPr>
            <a:r>
              <a:rPr lang="en-GB" dirty="0">
                <a:ea typeface="Calibri" panose="020F0502020204030204" pitchFamily="34" charset="0"/>
                <a:cs typeface="Times New Roman" panose="02020603050405020304" pitchFamily="18" charset="0"/>
              </a:rPr>
              <a:t>… explain the impact of gender identity and sexual orientation stereotypes.</a:t>
            </a:r>
          </a:p>
          <a:p>
            <a:pPr marL="0" lvl="0" indent="0">
              <a:lnSpc>
                <a:spcPct val="115000"/>
              </a:lnSpc>
              <a:spcAft>
                <a:spcPts val="2400"/>
              </a:spcAft>
              <a:buNone/>
            </a:pPr>
            <a:r>
              <a:rPr lang="en-GB" dirty="0">
                <a:ea typeface="Calibri" panose="020F0502020204030204" pitchFamily="34" charset="0"/>
                <a:cs typeface="Times New Roman" panose="02020603050405020304" pitchFamily="18" charset="0"/>
              </a:rPr>
              <a:t>… describe how the law protects people from discrimination.</a:t>
            </a:r>
          </a:p>
          <a:p>
            <a:pPr marL="0" lvl="0" indent="0">
              <a:lnSpc>
                <a:spcPct val="115000"/>
              </a:lnSpc>
              <a:spcAft>
                <a:spcPts val="2400"/>
              </a:spcAft>
              <a:buNone/>
            </a:pPr>
            <a:r>
              <a:rPr lang="en-GB" dirty="0">
                <a:ea typeface="Calibri" panose="020F0502020204030204" pitchFamily="34" charset="0"/>
                <a:cs typeface="Times New Roman" panose="02020603050405020304" pitchFamily="18" charset="0"/>
              </a:rPr>
              <a:t>… describe what happened at the Stonewall Riots and how they have impacted LGBT+ people’s lives today.</a:t>
            </a:r>
          </a:p>
          <a:p>
            <a:pPr marL="0" lvl="0" indent="0">
              <a:lnSpc>
                <a:spcPct val="115000"/>
              </a:lnSpc>
              <a:spcAft>
                <a:spcPts val="2400"/>
              </a:spcAft>
              <a:buNone/>
            </a:pPr>
            <a:r>
              <a:rPr lang="en-GB" dirty="0">
                <a:ea typeface="Calibri" panose="020F0502020204030204" pitchFamily="34" charset="0"/>
                <a:cs typeface="Times New Roman" panose="02020603050405020304" pitchFamily="18" charset="0"/>
              </a:rPr>
              <a:t>… suggest ways we can help stop people being bullied for being different and ways to get support.</a:t>
            </a:r>
          </a:p>
          <a:p>
            <a:endParaRPr lang="en-GB" dirty="0"/>
          </a:p>
        </p:txBody>
      </p:sp>
    </p:spTree>
    <p:extLst>
      <p:ext uri="{BB962C8B-B14F-4D97-AF65-F5344CB8AC3E}">
        <p14:creationId xmlns:p14="http://schemas.microsoft.com/office/powerpoint/2010/main" val="308340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8A34EEC3-6720-5F45-93EB-9041BBE3D014}"/>
              </a:ext>
            </a:extLst>
          </p:cNvPr>
          <p:cNvSpPr txBox="1">
            <a:spLocks/>
          </p:cNvSpPr>
          <p:nvPr/>
        </p:nvSpPr>
        <p:spPr>
          <a:xfrm>
            <a:off x="1287462" y="2614613"/>
            <a:ext cx="9513888" cy="216971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865B2"/>
                </a:solidFill>
                <a:latin typeface="VAG Rounded Std Light" panose="020F05020202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865B2"/>
                </a:solidFill>
                <a:latin typeface="VAG Rounded Std Light" panose="020F05020202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865B2"/>
                </a:solidFill>
                <a:latin typeface="VAG Rounded Std Light" panose="020F0502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865B2"/>
                </a:solidFill>
                <a:latin typeface="VAG Rounded Std Light" panose="020F0502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2865B2"/>
                </a:solidFill>
                <a:latin typeface="VAG Rounded Std Light" panose="020F0502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1500" b="1" dirty="0"/>
              <a:t>LGBTQQIAP</a:t>
            </a:r>
          </a:p>
        </p:txBody>
      </p:sp>
      <p:sp>
        <p:nvSpPr>
          <p:cNvPr id="3" name="Content Placeholder 2">
            <a:extLst>
              <a:ext uri="{FF2B5EF4-FFF2-40B4-BE49-F238E27FC236}">
                <a16:creationId xmlns:a16="http://schemas.microsoft.com/office/drawing/2014/main" id="{CE156F84-D071-BE46-98A0-7D946039F2DA}"/>
              </a:ext>
            </a:extLst>
          </p:cNvPr>
          <p:cNvSpPr txBox="1">
            <a:spLocks/>
          </p:cNvSpPr>
          <p:nvPr/>
        </p:nvSpPr>
        <p:spPr>
          <a:xfrm>
            <a:off x="633610" y="928687"/>
            <a:ext cx="10167740" cy="168592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2865B2"/>
                </a:solidFill>
                <a:latin typeface="VAG Rounded Std Light" panose="020F0502020204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2865B2"/>
                </a:solidFill>
                <a:latin typeface="VAG Rounded Std Light" panose="020F0502020204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2865B2"/>
                </a:solidFill>
                <a:latin typeface="VAG Rounded Std Light" panose="020F0502020204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2865B2"/>
                </a:solidFill>
                <a:latin typeface="VAG Rounded Std Light" panose="020F0502020204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2865B2"/>
                </a:solidFill>
                <a:latin typeface="VAG Rounded Std Light" panose="020F0502020204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600" dirty="0"/>
              <a:t>With your partner, write down what each of the letters stand for:</a:t>
            </a:r>
            <a:endParaRPr lang="en-US" sz="3200" dirty="0"/>
          </a:p>
        </p:txBody>
      </p:sp>
    </p:spTree>
    <p:extLst>
      <p:ext uri="{BB962C8B-B14F-4D97-AF65-F5344CB8AC3E}">
        <p14:creationId xmlns:p14="http://schemas.microsoft.com/office/powerpoint/2010/main" val="2539722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gender unicor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1575" y="0"/>
            <a:ext cx="887505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817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kedPin the Celeb on the Unicorn - Example Janelle Monae"/>
          <p:cNvPicPr>
            <a:picLocks noChangeAspect="1" noChangeArrowheads="1"/>
          </p:cNvPicPr>
          <p:nvPr/>
        </p:nvPicPr>
        <p:blipFill>
          <a:blip r:embed="rId2" cstate="print">
            <a:extLst>
              <a:ext uri="{28A0092B-C50C-407E-A947-70E740481C1C}">
                <a14:useLocalDpi xmlns:a14="http://schemas.microsoft.com/office/drawing/2010/main" val="0"/>
              </a:ext>
            </a:extLst>
          </a:blip>
          <a:srcRect t="17236"/>
          <a:stretch>
            <a:fillRect/>
          </a:stretch>
        </p:blipFill>
        <p:spPr bwMode="auto">
          <a:xfrm>
            <a:off x="1109229" y="913102"/>
            <a:ext cx="8773679" cy="5609271"/>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4" name="Rectangle 3"/>
          <p:cNvSpPr>
            <a:spLocks noChangeArrowheads="1"/>
          </p:cNvSpPr>
          <p:nvPr/>
        </p:nvSpPr>
        <p:spPr bwMode="auto">
          <a:xfrm>
            <a:off x="1109229" y="976602"/>
            <a:ext cx="3650217" cy="4332350"/>
          </a:xfrm>
          <a:prstGeom prst="rect">
            <a:avLst/>
          </a:prstGeom>
          <a:solidFill>
            <a:srgbClr val="FFFFFF"/>
          </a:soli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pic>
        <p:nvPicPr>
          <p:cNvPr id="1028" name="Picture 4" descr="Image result for janelle monae"/>
          <p:cNvPicPr>
            <a:picLocks noChangeAspect="1" noChangeArrowheads="1"/>
          </p:cNvPicPr>
          <p:nvPr/>
        </p:nvPicPr>
        <p:blipFill>
          <a:blip r:embed="rId3">
            <a:extLst>
              <a:ext uri="{28A0092B-C50C-407E-A947-70E740481C1C}">
                <a14:useLocalDpi xmlns:a14="http://schemas.microsoft.com/office/drawing/2010/main" val="0"/>
              </a:ext>
            </a:extLst>
          </a:blip>
          <a:srcRect l="20889" r="19667"/>
          <a:stretch>
            <a:fillRect/>
          </a:stretch>
        </p:blipFill>
        <p:spPr bwMode="auto">
          <a:xfrm>
            <a:off x="1109229" y="248662"/>
            <a:ext cx="3463294" cy="38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5" name="Text Box 5"/>
          <p:cNvSpPr txBox="1">
            <a:spLocks noChangeArrowheads="1"/>
          </p:cNvSpPr>
          <p:nvPr/>
        </p:nvSpPr>
        <p:spPr bwMode="auto">
          <a:xfrm>
            <a:off x="331354" y="4140762"/>
            <a:ext cx="4241169" cy="2278511"/>
          </a:xfrm>
          <a:prstGeom prst="rect">
            <a:avLst/>
          </a:prstGeom>
          <a:solidFill>
            <a:srgbClr val="FFFFFF"/>
          </a:solidFill>
          <a:ln w="31750" algn="ctr">
            <a:solidFill>
              <a:srgbClr val="5B9BD5"/>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1" i="0" u="none" strike="noStrike" cap="none" normalizeH="0" baseline="0" dirty="0">
                <a:ln>
                  <a:noFill/>
                </a:ln>
                <a:solidFill>
                  <a:srgbClr val="000000"/>
                </a:solidFill>
                <a:effectLst/>
                <a:latin typeface="VAG Rounded Std Light" panose="020F0502020204020204" pitchFamily="34" charset="0"/>
              </a:rPr>
              <a:t>Janelle Monae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VAG Rounded Std Light" panose="020F0502020204020204" pitchFamily="34" charset="0"/>
              </a:rPr>
              <a:t>Janelle is a singer and actor - she has been in Hidden Figures and Moonlight and has won awards for her albums. She identifies as a cisgender woman, and she wears strong looks including huge, over the top dresses. In the past she was criticised for being ‘too masculine’, and she talks about this in her songs. She has a girlfriend, and has recently said that the terms ‘queer’ ‘bisexual’ and ‘pansexual’ all feel like they describe her sexuality.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466747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ABCCBEC-515A-564E-97C3-98ABC4763EA3}"/>
              </a:ext>
            </a:extLst>
          </p:cNvPr>
          <p:cNvSpPr>
            <a:spLocks noGrp="1"/>
          </p:cNvSpPr>
          <p:nvPr>
            <p:ph type="title"/>
          </p:nvPr>
        </p:nvSpPr>
        <p:spPr/>
        <p:txBody>
          <a:bodyPr>
            <a:normAutofit/>
          </a:bodyPr>
          <a:lstStyle/>
          <a:p>
            <a:r>
              <a:rPr lang="en-GB" sz="5400" b="1" dirty="0"/>
              <a:t>What is a stereotype?</a:t>
            </a:r>
          </a:p>
        </p:txBody>
      </p:sp>
      <p:sp>
        <p:nvSpPr>
          <p:cNvPr id="2" name="Content Placeholder 1"/>
          <p:cNvSpPr>
            <a:spLocks noGrp="1"/>
          </p:cNvSpPr>
          <p:nvPr>
            <p:ph idx="1"/>
          </p:nvPr>
        </p:nvSpPr>
        <p:spPr/>
        <p:txBody>
          <a:bodyPr/>
          <a:lstStyle/>
          <a:p>
            <a:endParaRPr lang="en-GB" dirty="0"/>
          </a:p>
        </p:txBody>
      </p:sp>
      <p:pic>
        <p:nvPicPr>
          <p:cNvPr id="3" name="Picture 2">
            <a:extLst>
              <a:ext uri="{FF2B5EF4-FFF2-40B4-BE49-F238E27FC236}">
                <a16:creationId xmlns:a16="http://schemas.microsoft.com/office/drawing/2014/main" id="{543809F0-E2DB-442C-9744-13A905079C1A}"/>
              </a:ext>
            </a:extLst>
          </p:cNvPr>
          <p:cNvPicPr>
            <a:picLocks noChangeAspect="1"/>
          </p:cNvPicPr>
          <p:nvPr/>
        </p:nvPicPr>
        <p:blipFill rotWithShape="1">
          <a:blip r:embed="rId3"/>
          <a:srcRect b="13870"/>
          <a:stretch/>
        </p:blipFill>
        <p:spPr>
          <a:xfrm>
            <a:off x="590748" y="1885950"/>
            <a:ext cx="11420475" cy="2658058"/>
          </a:xfrm>
          <a:prstGeom prst="rect">
            <a:avLst/>
          </a:prstGeom>
        </p:spPr>
      </p:pic>
    </p:spTree>
    <p:extLst>
      <p:ext uri="{BB962C8B-B14F-4D97-AF65-F5344CB8AC3E}">
        <p14:creationId xmlns:p14="http://schemas.microsoft.com/office/powerpoint/2010/main" val="82269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ular Callout 7">
            <a:extLst>
              <a:ext uri="{FF2B5EF4-FFF2-40B4-BE49-F238E27FC236}">
                <a16:creationId xmlns:a16="http://schemas.microsoft.com/office/drawing/2014/main" id="{4F2F8A49-DC89-8F4E-985C-82C641CA5FDC}"/>
              </a:ext>
            </a:extLst>
          </p:cNvPr>
          <p:cNvSpPr/>
          <p:nvPr/>
        </p:nvSpPr>
        <p:spPr>
          <a:xfrm>
            <a:off x="986118" y="3263151"/>
            <a:ext cx="2528046" cy="646331"/>
          </a:xfrm>
          <a:prstGeom prst="wedgeRoundRectCallout">
            <a:avLst>
              <a:gd name="adj1" fmla="val -39982"/>
              <a:gd name="adj2" fmla="val 87466"/>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4" name="Title 1">
            <a:extLst>
              <a:ext uri="{FF2B5EF4-FFF2-40B4-BE49-F238E27FC236}">
                <a16:creationId xmlns:a16="http://schemas.microsoft.com/office/drawing/2014/main" id="{C7024E56-C92B-C54E-84D9-3704D2741C8B}"/>
              </a:ext>
            </a:extLst>
          </p:cNvPr>
          <p:cNvSpPr>
            <a:spLocks noGrp="1"/>
          </p:cNvSpPr>
          <p:nvPr>
            <p:ph type="title"/>
          </p:nvPr>
        </p:nvSpPr>
        <p:spPr/>
        <p:txBody>
          <a:bodyPr>
            <a:normAutofit fontScale="90000"/>
          </a:bodyPr>
          <a:lstStyle/>
          <a:p>
            <a:r>
              <a:rPr lang="en-GB" sz="5400" b="1" dirty="0"/>
              <a:t>The “Stereotype Threat” Experiment</a:t>
            </a:r>
          </a:p>
        </p:txBody>
      </p:sp>
      <p:sp>
        <p:nvSpPr>
          <p:cNvPr id="3" name="Content Placeholder 2"/>
          <p:cNvSpPr>
            <a:spLocks noGrp="1"/>
          </p:cNvSpPr>
          <p:nvPr>
            <p:ph idx="1"/>
          </p:nvPr>
        </p:nvSpPr>
        <p:spPr/>
        <p:txBody>
          <a:bodyPr>
            <a:normAutofit/>
          </a:bodyPr>
          <a:lstStyle/>
          <a:p>
            <a:pPr marL="0" indent="0">
              <a:buNone/>
            </a:pPr>
            <a:r>
              <a:rPr lang="en-GB" dirty="0"/>
              <a:t>Psychologists wanted to explore the stereotype that women are worse than men at maths.</a:t>
            </a:r>
          </a:p>
        </p:txBody>
      </p:sp>
      <p:pic>
        <p:nvPicPr>
          <p:cNvPr id="4" name="Picture 3">
            <a:extLst>
              <a:ext uri="{FF2B5EF4-FFF2-40B4-BE49-F238E27FC236}">
                <a16:creationId xmlns:a16="http://schemas.microsoft.com/office/drawing/2014/main" id="{0747EED5-AB91-E542-8EE1-4E935C109200}"/>
              </a:ext>
            </a:extLst>
          </p:cNvPr>
          <p:cNvPicPr>
            <a:picLocks noChangeAspect="1"/>
          </p:cNvPicPr>
          <p:nvPr/>
        </p:nvPicPr>
        <p:blipFill rotWithShape="1">
          <a:blip r:embed="rId3">
            <a:duotone>
              <a:schemeClr val="accent1">
                <a:shade val="45000"/>
                <a:satMod val="135000"/>
              </a:schemeClr>
              <a:prstClr val="white"/>
            </a:duotone>
          </a:blip>
          <a:srcRect l="9819" t="9412" r="9819" b="25042"/>
          <a:stretch/>
        </p:blipFill>
        <p:spPr>
          <a:xfrm>
            <a:off x="1362635" y="4510942"/>
            <a:ext cx="2151529" cy="1889858"/>
          </a:xfrm>
          <a:prstGeom prst="rect">
            <a:avLst/>
          </a:prstGeom>
        </p:spPr>
      </p:pic>
      <p:pic>
        <p:nvPicPr>
          <p:cNvPr id="5" name="Picture 4">
            <a:extLst>
              <a:ext uri="{FF2B5EF4-FFF2-40B4-BE49-F238E27FC236}">
                <a16:creationId xmlns:a16="http://schemas.microsoft.com/office/drawing/2014/main" id="{4D210609-5E0C-804B-8D88-E8FDBEB164B3}"/>
              </a:ext>
            </a:extLst>
          </p:cNvPr>
          <p:cNvPicPr>
            <a:picLocks noChangeAspect="1"/>
          </p:cNvPicPr>
          <p:nvPr/>
        </p:nvPicPr>
        <p:blipFill rotWithShape="1">
          <a:blip r:embed="rId3">
            <a:duotone>
              <a:schemeClr val="accent1">
                <a:shade val="45000"/>
                <a:satMod val="135000"/>
              </a:schemeClr>
              <a:prstClr val="white"/>
            </a:duotone>
          </a:blip>
          <a:srcRect l="9819" t="9412" r="9819" b="25042"/>
          <a:stretch/>
        </p:blipFill>
        <p:spPr>
          <a:xfrm>
            <a:off x="6822141" y="4510942"/>
            <a:ext cx="2151529" cy="1889858"/>
          </a:xfrm>
          <a:prstGeom prst="rect">
            <a:avLst/>
          </a:prstGeom>
        </p:spPr>
      </p:pic>
      <p:sp>
        <p:nvSpPr>
          <p:cNvPr id="6" name="TextBox 5">
            <a:extLst>
              <a:ext uri="{FF2B5EF4-FFF2-40B4-BE49-F238E27FC236}">
                <a16:creationId xmlns:a16="http://schemas.microsoft.com/office/drawing/2014/main" id="{87A82DF7-B0BE-B74F-B740-A5A06B0DC840}"/>
              </a:ext>
            </a:extLst>
          </p:cNvPr>
          <p:cNvSpPr txBox="1"/>
          <p:nvPr/>
        </p:nvSpPr>
        <p:spPr>
          <a:xfrm>
            <a:off x="1165412" y="3263151"/>
            <a:ext cx="2510117" cy="646331"/>
          </a:xfrm>
          <a:prstGeom prst="rect">
            <a:avLst/>
          </a:prstGeom>
          <a:noFill/>
        </p:spPr>
        <p:txBody>
          <a:bodyPr wrap="square" rtlCol="0">
            <a:spAutoFit/>
          </a:bodyPr>
          <a:lstStyle/>
          <a:p>
            <a:r>
              <a:rPr lang="en-US" dirty="0">
                <a:solidFill>
                  <a:srgbClr val="2865B2"/>
                </a:solidFill>
              </a:rPr>
              <a:t>”This test will produce gender differences.”</a:t>
            </a:r>
          </a:p>
        </p:txBody>
      </p:sp>
      <p:sp>
        <p:nvSpPr>
          <p:cNvPr id="9" name="Rounded Rectangular Callout 8">
            <a:extLst>
              <a:ext uri="{FF2B5EF4-FFF2-40B4-BE49-F238E27FC236}">
                <a16:creationId xmlns:a16="http://schemas.microsoft.com/office/drawing/2014/main" id="{CF56402D-9490-D64B-9E66-98FCCCAF1C50}"/>
              </a:ext>
            </a:extLst>
          </p:cNvPr>
          <p:cNvSpPr/>
          <p:nvPr/>
        </p:nvSpPr>
        <p:spPr>
          <a:xfrm>
            <a:off x="6822141" y="3240716"/>
            <a:ext cx="2788024" cy="646331"/>
          </a:xfrm>
          <a:prstGeom prst="wedgeRoundRectCallout">
            <a:avLst>
              <a:gd name="adj1" fmla="val 38475"/>
              <a:gd name="adj2" fmla="val 95788"/>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8A8B36F4-9260-5340-B187-BE6FFC7F7661}"/>
              </a:ext>
            </a:extLst>
          </p:cNvPr>
          <p:cNvSpPr txBox="1"/>
          <p:nvPr/>
        </p:nvSpPr>
        <p:spPr>
          <a:xfrm>
            <a:off x="6822141" y="3263151"/>
            <a:ext cx="2788024" cy="646331"/>
          </a:xfrm>
          <a:prstGeom prst="rect">
            <a:avLst/>
          </a:prstGeom>
          <a:noFill/>
        </p:spPr>
        <p:txBody>
          <a:bodyPr wrap="square" rtlCol="0">
            <a:spAutoFit/>
          </a:bodyPr>
          <a:lstStyle/>
          <a:p>
            <a:r>
              <a:rPr lang="en-US" dirty="0">
                <a:solidFill>
                  <a:srgbClr val="2865B2"/>
                </a:solidFill>
              </a:rPr>
              <a:t>”This test will </a:t>
            </a:r>
            <a:r>
              <a:rPr lang="en-US" b="1" dirty="0">
                <a:solidFill>
                  <a:srgbClr val="2865B2"/>
                </a:solidFill>
              </a:rPr>
              <a:t>NOT</a:t>
            </a:r>
            <a:r>
              <a:rPr lang="en-US" dirty="0">
                <a:solidFill>
                  <a:srgbClr val="2865B2"/>
                </a:solidFill>
              </a:rPr>
              <a:t> produce gender differences.”</a:t>
            </a:r>
          </a:p>
        </p:txBody>
      </p:sp>
      <p:pic>
        <p:nvPicPr>
          <p:cNvPr id="10" name="Picture 9">
            <a:extLst>
              <a:ext uri="{FF2B5EF4-FFF2-40B4-BE49-F238E27FC236}">
                <a16:creationId xmlns:a16="http://schemas.microsoft.com/office/drawing/2014/main" id="{C054B149-5E95-AB43-B272-FECB2D301637}"/>
              </a:ext>
            </a:extLst>
          </p:cNvPr>
          <p:cNvPicPr>
            <a:picLocks noChangeAspect="1"/>
          </p:cNvPicPr>
          <p:nvPr/>
        </p:nvPicPr>
        <p:blipFill>
          <a:blip r:embed="rId4">
            <a:duotone>
              <a:schemeClr val="accent1">
                <a:shade val="45000"/>
                <a:satMod val="135000"/>
              </a:schemeClr>
              <a:prstClr val="white"/>
            </a:duotone>
          </a:blip>
          <a:stretch>
            <a:fillRect/>
          </a:stretch>
        </p:blipFill>
        <p:spPr>
          <a:xfrm>
            <a:off x="4537635" y="3175847"/>
            <a:ext cx="1422400" cy="1422400"/>
          </a:xfrm>
          <a:prstGeom prst="rect">
            <a:avLst/>
          </a:prstGeom>
        </p:spPr>
      </p:pic>
      <p:sp>
        <p:nvSpPr>
          <p:cNvPr id="11" name="TextBox 10">
            <a:extLst>
              <a:ext uri="{FF2B5EF4-FFF2-40B4-BE49-F238E27FC236}">
                <a16:creationId xmlns:a16="http://schemas.microsoft.com/office/drawing/2014/main" id="{917E4B5C-1AFA-9C43-9B2D-B3559D9176D5}"/>
              </a:ext>
            </a:extLst>
          </p:cNvPr>
          <p:cNvSpPr txBox="1"/>
          <p:nvPr/>
        </p:nvSpPr>
        <p:spPr>
          <a:xfrm>
            <a:off x="4537635" y="4733425"/>
            <a:ext cx="1523622" cy="523220"/>
          </a:xfrm>
          <a:prstGeom prst="rect">
            <a:avLst/>
          </a:prstGeom>
          <a:noFill/>
        </p:spPr>
        <p:txBody>
          <a:bodyPr wrap="none" rtlCol="0">
            <a:spAutoFit/>
          </a:bodyPr>
          <a:lstStyle/>
          <a:p>
            <a:r>
              <a:rPr lang="en-US" sz="2800" dirty="0">
                <a:solidFill>
                  <a:srgbClr val="2865B2"/>
                </a:solidFill>
              </a:rPr>
              <a:t>THE TEST</a:t>
            </a:r>
          </a:p>
        </p:txBody>
      </p:sp>
    </p:spTree>
    <p:extLst>
      <p:ext uri="{BB962C8B-B14F-4D97-AF65-F5344CB8AC3E}">
        <p14:creationId xmlns:p14="http://schemas.microsoft.com/office/powerpoint/2010/main" val="53514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seful Components v2">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79FE842-AC87-4BC1-83BC-02CAD5C2D3CE}" vid="{7E8547F5-ACDC-4EB8-B468-AE7CDB25C4F1}"/>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79FE842-AC87-4BC1-83BC-02CAD5C2D3CE}" vid="{7E8547F5-ACDC-4EB8-B468-AE7CDB25C4F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5459</TotalTime>
  <Words>960</Words>
  <Application>Microsoft Office PowerPoint</Application>
  <PresentationFormat>Widescreen</PresentationFormat>
  <Paragraphs>140</Paragraphs>
  <Slides>24</Slides>
  <Notes>15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Arial</vt:lpstr>
      <vt:lpstr>Calibri</vt:lpstr>
      <vt:lpstr>MV Boli</vt:lpstr>
      <vt:lpstr>Times New Roman</vt:lpstr>
      <vt:lpstr>VAG Rounded Std Light</vt:lpstr>
      <vt:lpstr>Useful Components v2</vt:lpstr>
      <vt:lpstr>1_Office Theme</vt:lpstr>
      <vt:lpstr>Sexual Orientation &amp; Gender Identity: Smashing Stereotypes &amp; Feeling Proud</vt:lpstr>
      <vt:lpstr>Who we are</vt:lpstr>
      <vt:lpstr>PowerPoint Presentation</vt:lpstr>
      <vt:lpstr>I can…</vt:lpstr>
      <vt:lpstr>PowerPoint Presentation</vt:lpstr>
      <vt:lpstr>PowerPoint Presentation</vt:lpstr>
      <vt:lpstr>PowerPoint Presentation</vt:lpstr>
      <vt:lpstr>What is a stereotype?</vt:lpstr>
      <vt:lpstr>The “Stereotype Threat” Experiment</vt:lpstr>
      <vt:lpstr>PowerPoint Presentation</vt:lpstr>
      <vt:lpstr>The “Stereotype Threat” Experiment</vt:lpstr>
      <vt:lpstr>Create your own “Stereotype Threat” experiment.</vt:lpstr>
      <vt:lpstr>PowerPoint Presentation</vt:lpstr>
      <vt:lpstr>How have stereotypes told people how to behave?</vt:lpstr>
      <vt:lpstr>PowerPoint Presentation</vt:lpstr>
      <vt:lpstr>The Stonewall riots</vt:lpstr>
      <vt:lpstr>Resisting Stereotypes and Discrimination</vt:lpstr>
      <vt:lpstr>Marsha P. Johnson, Sylvia Rivera and the Legacy of the Stonewall riots</vt:lpstr>
      <vt:lpstr>Discussion</vt:lpstr>
      <vt:lpstr>What can you do to challenge stereotypes and discrimination?</vt:lpstr>
      <vt:lpstr>Question time</vt:lpstr>
      <vt:lpstr>PowerPoint Presentation</vt:lpstr>
      <vt:lpstr>Thanks!</vt:lpstr>
      <vt:lpstr>Where you can get support</vt:lpstr>
    </vt:vector>
  </TitlesOfParts>
  <Company>METRO Charity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Objects</dc:title>
  <dc:creator>Mark Delacour;joe@metrocharity.org.uk</dc:creator>
  <cp:lastModifiedBy>Mark Delacour</cp:lastModifiedBy>
  <cp:revision>349</cp:revision>
  <cp:lastPrinted>2018-06-05T11:01:03Z</cp:lastPrinted>
  <dcterms:created xsi:type="dcterms:W3CDTF">2016-07-04T18:41:26Z</dcterms:created>
  <dcterms:modified xsi:type="dcterms:W3CDTF">2018-10-18T15:46:13Z</dcterms:modified>
</cp:coreProperties>
</file>