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316" r:id="rId3"/>
    <p:sldId id="306" r:id="rId4"/>
    <p:sldId id="314" r:id="rId5"/>
    <p:sldId id="307" r:id="rId6"/>
    <p:sldId id="290" r:id="rId7"/>
    <p:sldId id="294" r:id="rId8"/>
    <p:sldId id="312" r:id="rId9"/>
    <p:sldId id="315" r:id="rId10"/>
    <p:sldId id="313" r:id="rId11"/>
    <p:sldId id="317" r:id="rId12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6688694-8116-42D8-A0FB-1A98E1A46DC1}">
          <p14:sldIdLst>
            <p14:sldId id="316"/>
            <p14:sldId id="306"/>
            <p14:sldId id="314"/>
            <p14:sldId id="307"/>
            <p14:sldId id="290"/>
            <p14:sldId id="294"/>
            <p14:sldId id="312"/>
            <p14:sldId id="315"/>
            <p14:sldId id="313"/>
            <p14:sldId id="31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becca Richardson" initials="R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2865B2"/>
    <a:srgbClr val="F7941D"/>
    <a:srgbClr val="FFFFFF"/>
    <a:srgbClr val="940F13"/>
    <a:srgbClr val="247D83"/>
    <a:srgbClr val="483C95"/>
    <a:srgbClr val="1D384C"/>
    <a:srgbClr val="BED5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846" autoAdjust="0"/>
    <p:restoredTop sz="86504" autoAdjust="0"/>
  </p:normalViewPr>
  <p:slideViewPr>
    <p:cSldViewPr snapToGrid="0">
      <p:cViewPr varScale="1">
        <p:scale>
          <a:sx n="78" d="100"/>
          <a:sy n="78" d="100"/>
        </p:scale>
        <p:origin x="864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5837CF-3ADA-4875-8985-90347C5E89C3}" type="datetimeFigureOut">
              <a:rPr lang="en-GB" smtClean="0"/>
              <a:t>18/10/2018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97D175-111A-402E-B27D-B1EFFB493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4134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F503A-3E96-4BA8-8D36-E4D35BB1FF3D}" type="datetimeFigureOut">
              <a:rPr lang="en-GB" smtClean="0"/>
              <a:t>18/10/2018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80C124-0A61-4AD8-8D9B-699F0890BC3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2607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is a PSHE Association quality mark assured resource.</a:t>
            </a:r>
            <a:r>
              <a:rPr lang="en-GB" sz="1200" i="1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200" i="1" u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PSHE Association quality mark applies to this workshop. It should not be seen as an endorsement of any individual facilitator or organisation.</a:t>
            </a:r>
            <a:endParaRPr lang="en-GB" sz="1200" u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80C124-0A61-4AD8-8D9B-699F0890BC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23606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This is a PSHE Association quality mark assured resource.</a:t>
            </a:r>
            <a:r>
              <a:rPr lang="en-GB" sz="1200" i="1" baseline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sz="1200" i="1" u="none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PSHE Association quality mark applies to this workshop. It should not be seen as an endorsement of any individual facilitator or organisation.</a:t>
            </a:r>
            <a:endParaRPr lang="en-GB" sz="1200" u="non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E80C124-0A61-4AD8-8D9B-699F0890BC3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7553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0C124-0A61-4AD8-8D9B-699F0890BC3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6597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0C124-0A61-4AD8-8D9B-699F0890BC35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4438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0C124-0A61-4AD8-8D9B-699F0890BC35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8409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0C124-0A61-4AD8-8D9B-699F0890BC35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8473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4ECDBA5-1C0C-4A41-9DDB-1F175A34C2D1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9320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0C124-0A61-4AD8-8D9B-699F0890BC35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7798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0C124-0A61-4AD8-8D9B-699F0890BC35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3227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80C124-0A61-4AD8-8D9B-699F0890BC35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6525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723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2pPr>
            <a:lvl3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3pPr>
            <a:lvl4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4pPr>
            <a:lvl5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1415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57300" cy="365125"/>
          </a:xfrm>
          <a:prstGeom prst="rect">
            <a:avLst/>
          </a:prstGeom>
        </p:spPr>
        <p:txBody>
          <a:bodyPr/>
          <a:lstStyle/>
          <a:p>
            <a:fld id="{9C5B8BA9-4FAD-4D09-BA34-F400D988E8E0}" type="datetimeFigureOut">
              <a:rPr lang="en-GB" smtClean="0"/>
              <a:t>18/10/2018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62192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8820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2pPr>
            <a:lvl3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3pPr>
            <a:lvl4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4pPr>
            <a:lvl5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2952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57300" cy="365125"/>
          </a:xfrm>
          <a:prstGeom prst="rect">
            <a:avLst/>
          </a:prstGeom>
        </p:spPr>
        <p:txBody>
          <a:bodyPr/>
          <a:lstStyle/>
          <a:p>
            <a:fld id="{9C5B8BA9-4FAD-4D09-BA34-F400D988E8E0}" type="datetimeFigureOut">
              <a:rPr lang="en-GB" smtClean="0"/>
              <a:t>18/10/2018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4794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748" y="1825625"/>
            <a:ext cx="4921052" cy="4351338"/>
          </a:xfrm>
        </p:spPr>
        <p:txBody>
          <a:bodyPr/>
          <a:lstStyle>
            <a:lvl1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2pPr>
            <a:lvl3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3pPr>
            <a:lvl4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4pPr>
            <a:lvl5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3400" y="1825625"/>
            <a:ext cx="4749800" cy="4351338"/>
          </a:xfrm>
        </p:spPr>
        <p:txBody>
          <a:bodyPr/>
          <a:lstStyle>
            <a:lvl1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2pPr>
            <a:lvl3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3pPr>
            <a:lvl4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4pPr>
            <a:lvl5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84140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63495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98054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00855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6500" y="987425"/>
            <a:ext cx="5537200" cy="4873625"/>
          </a:xfrm>
        </p:spPr>
        <p:txBody>
          <a:bodyPr/>
          <a:lstStyle>
            <a:lvl1pPr>
              <a:defRPr sz="32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>
              <a:defRPr sz="2800">
                <a:solidFill>
                  <a:srgbClr val="2865B2"/>
                </a:solidFill>
                <a:latin typeface="VAG Rounded Std Light" panose="020F0502020204020204" pitchFamily="34" charset="0"/>
              </a:defRPr>
            </a:lvl2pPr>
            <a:lvl3pPr>
              <a:defRPr sz="2400">
                <a:solidFill>
                  <a:srgbClr val="2865B2"/>
                </a:solidFill>
                <a:latin typeface="VAG Rounded Std Light" panose="020F0502020204020204" pitchFamily="34" charset="0"/>
              </a:defRPr>
            </a:lvl3pPr>
            <a:lvl4pPr>
              <a:defRPr sz="2000">
                <a:solidFill>
                  <a:srgbClr val="2865B2"/>
                </a:solidFill>
                <a:latin typeface="VAG Rounded Std Light" panose="020F0502020204020204" pitchFamily="34" charset="0"/>
              </a:defRPr>
            </a:lvl4pPr>
            <a:lvl5pPr>
              <a:defRPr sz="2000">
                <a:solidFill>
                  <a:srgbClr val="2865B2"/>
                </a:solidFill>
                <a:latin typeface="VAG Rounded Std Light" panose="020F05020202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8160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2pPr>
            <a:lvl3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3pPr>
            <a:lvl4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4pPr>
            <a:lvl5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90915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41900" y="987425"/>
            <a:ext cx="5448300" cy="4873625"/>
          </a:xfrm>
        </p:spPr>
        <p:txBody>
          <a:bodyPr/>
          <a:lstStyle>
            <a:lvl1pPr marL="0" indent="0">
              <a:buNone/>
              <a:defRPr sz="32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16474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2pPr>
            <a:lvl3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3pPr>
            <a:lvl4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4pPr>
            <a:lvl5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9267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57300" cy="365125"/>
          </a:xfrm>
          <a:prstGeom prst="rect">
            <a:avLst/>
          </a:prstGeom>
        </p:spPr>
        <p:txBody>
          <a:bodyPr/>
          <a:lstStyle/>
          <a:p>
            <a:fld id="{9C5B8BA9-4FAD-4D09-BA34-F400D988E8E0}" type="datetimeFigureOut">
              <a:rPr lang="en-GB" smtClean="0"/>
              <a:t>18/10/2018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2063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1257300" cy="365125"/>
          </a:xfrm>
          <a:prstGeom prst="rect">
            <a:avLst/>
          </a:prstGeom>
        </p:spPr>
        <p:txBody>
          <a:bodyPr/>
          <a:lstStyle/>
          <a:p>
            <a:fld id="{9C5B8BA9-4FAD-4D09-BA34-F400D988E8E0}" type="datetimeFigureOut">
              <a:rPr lang="en-GB" smtClean="0"/>
              <a:t>18/10/2018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5534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0748" y="1825625"/>
            <a:ext cx="4921052" cy="4351338"/>
          </a:xfrm>
        </p:spPr>
        <p:txBody>
          <a:bodyPr/>
          <a:lstStyle>
            <a:lvl1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2pPr>
            <a:lvl3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3pPr>
            <a:lvl4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4pPr>
            <a:lvl5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13400" y="1825625"/>
            <a:ext cx="4749800" cy="4351338"/>
          </a:xfrm>
        </p:spPr>
        <p:txBody>
          <a:bodyPr/>
          <a:lstStyle>
            <a:lvl1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2pPr>
            <a:lvl3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3pPr>
            <a:lvl4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4pPr>
            <a:lvl5pPr>
              <a:defRPr>
                <a:solidFill>
                  <a:srgbClr val="2865B2"/>
                </a:solidFill>
                <a:latin typeface="VAG Rounded Std Light" panose="020F0502020204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1613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273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2361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2564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16500" y="987425"/>
            <a:ext cx="5537200" cy="4873625"/>
          </a:xfrm>
        </p:spPr>
        <p:txBody>
          <a:bodyPr/>
          <a:lstStyle>
            <a:lvl1pPr>
              <a:defRPr sz="32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>
              <a:defRPr sz="2800">
                <a:solidFill>
                  <a:srgbClr val="2865B2"/>
                </a:solidFill>
                <a:latin typeface="VAG Rounded Std Light" panose="020F0502020204020204" pitchFamily="34" charset="0"/>
              </a:defRPr>
            </a:lvl2pPr>
            <a:lvl3pPr>
              <a:defRPr sz="2400">
                <a:solidFill>
                  <a:srgbClr val="2865B2"/>
                </a:solidFill>
                <a:latin typeface="VAG Rounded Std Light" panose="020F0502020204020204" pitchFamily="34" charset="0"/>
              </a:defRPr>
            </a:lvl3pPr>
            <a:lvl4pPr>
              <a:defRPr sz="2000">
                <a:solidFill>
                  <a:srgbClr val="2865B2"/>
                </a:solidFill>
                <a:latin typeface="VAG Rounded Std Light" panose="020F0502020204020204" pitchFamily="34" charset="0"/>
              </a:defRPr>
            </a:lvl4pPr>
            <a:lvl5pPr>
              <a:defRPr sz="2000">
                <a:solidFill>
                  <a:srgbClr val="2865B2"/>
                </a:solidFill>
                <a:latin typeface="VAG Rounded Std Light" panose="020F0502020204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1293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41900" y="987425"/>
            <a:ext cx="5448300" cy="4873625"/>
          </a:xfrm>
        </p:spPr>
        <p:txBody>
          <a:bodyPr/>
          <a:lstStyle>
            <a:lvl1pPr marL="0" indent="0">
              <a:buNone/>
              <a:defRPr sz="32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rgbClr val="2865B2"/>
                </a:solidFill>
                <a:latin typeface="VAG Rounded Std Light" panose="020F0502020204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4B998-E626-4230-8933-55C4FFF3AFB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690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val 9"/>
          <p:cNvSpPr/>
          <p:nvPr/>
        </p:nvSpPr>
        <p:spPr>
          <a:xfrm>
            <a:off x="-1160266" y="-1818481"/>
            <a:ext cx="5579866" cy="5704681"/>
          </a:xfrm>
          <a:prstGeom prst="ellipse">
            <a:avLst/>
          </a:prstGeom>
          <a:solidFill>
            <a:srgbClr val="BED5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2865B2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748" y="403225"/>
            <a:ext cx="95138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748" y="1914524"/>
            <a:ext cx="9513888" cy="3800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197954" y="12153080"/>
            <a:ext cx="1312545" cy="5072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0748" y="6327775"/>
            <a:ext cx="635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ln>
                  <a:solidFill>
                    <a:srgbClr val="2865B2"/>
                  </a:solidFill>
                </a:ln>
                <a:solidFill>
                  <a:schemeClr val="bg1"/>
                </a:solidFill>
              </a:defRPr>
            </a:lvl1pPr>
          </a:lstStyle>
          <a:p>
            <a:fld id="{1344B998-E626-4230-8933-55C4FFF3AFB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725148" y="192087"/>
            <a:ext cx="1247775" cy="11144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7924" y="4950042"/>
            <a:ext cx="2441622" cy="244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498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2865B2"/>
          </a:solidFill>
          <a:latin typeface="VAG Rounded Std Light" panose="020F0502020204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865B2"/>
          </a:solidFill>
          <a:latin typeface="VAG Rounded Std Light" panose="020F05020202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865B2"/>
          </a:solidFill>
          <a:latin typeface="VAG Rounded Std Light" panose="020F0502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865B2"/>
          </a:solidFill>
          <a:latin typeface="VAG Rounded Std Light" panose="020F0502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865B2"/>
          </a:solidFill>
          <a:latin typeface="VAG Rounded Std Light" panose="020F05020202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865B2"/>
          </a:solidFill>
          <a:latin typeface="VAG Rounded Std Light" panose="020F05020202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0748" y="403225"/>
            <a:ext cx="95138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0748" y="1914524"/>
            <a:ext cx="9513888" cy="3800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197954" y="12153080"/>
            <a:ext cx="1312545" cy="5072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0748" y="6327775"/>
            <a:ext cx="635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ln>
                  <a:solidFill>
                    <a:srgbClr val="2865B2"/>
                  </a:solidFill>
                </a:ln>
                <a:solidFill>
                  <a:schemeClr val="bg1"/>
                </a:solidFill>
              </a:defRPr>
            </a:lvl1pPr>
          </a:lstStyle>
          <a:p>
            <a:fld id="{1344B998-E626-4230-8933-55C4FFF3AFB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725148" y="192087"/>
            <a:ext cx="1247775" cy="11144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7924" y="4950042"/>
            <a:ext cx="2441622" cy="244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032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2865B2"/>
          </a:solidFill>
          <a:latin typeface="VAG Rounded Std Light" panose="020F0502020204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865B2"/>
          </a:solidFill>
          <a:latin typeface="VAG Rounded Std Light" panose="020F0502020204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865B2"/>
          </a:solidFill>
          <a:latin typeface="VAG Rounded Std Light" panose="020F0502020204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865B2"/>
          </a:solidFill>
          <a:latin typeface="VAG Rounded Std Light" panose="020F0502020204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865B2"/>
          </a:solidFill>
          <a:latin typeface="VAG Rounded Std Light" panose="020F0502020204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865B2"/>
          </a:solidFill>
          <a:latin typeface="VAG Rounded Std Light" panose="020F05020202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metro charit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8" t="11062" r="9669" b="20238"/>
          <a:stretch/>
        </p:blipFill>
        <p:spPr bwMode="auto">
          <a:xfrm>
            <a:off x="2073384" y="631248"/>
            <a:ext cx="7110662" cy="550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00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result for metro charity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8" t="11062" r="9669" b="20238"/>
          <a:stretch/>
        </p:blipFill>
        <p:spPr bwMode="auto">
          <a:xfrm>
            <a:off x="2073384" y="631248"/>
            <a:ext cx="7110662" cy="550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65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742284" y="474358"/>
            <a:ext cx="10515600" cy="994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2865B2"/>
                </a:solidFill>
                <a:latin typeface="VAG Rounded Std Light" panose="020F0502020204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GB" sz="4800" b="1" dirty="0"/>
              <a:t>Our rules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42284" y="1185177"/>
            <a:ext cx="10515600" cy="540265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200" dirty="0"/>
              <a:t>Have </a:t>
            </a:r>
            <a:r>
              <a:rPr lang="en-GB" sz="3200" b="1" dirty="0"/>
              <a:t>respect</a:t>
            </a:r>
            <a:r>
              <a:rPr lang="en-GB" sz="3200" dirty="0"/>
              <a:t> for everyone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200" b="1" dirty="0"/>
              <a:t>Listen</a:t>
            </a:r>
            <a:r>
              <a:rPr lang="en-GB" sz="3200" dirty="0"/>
              <a:t> to each other’s ideas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200" dirty="0"/>
              <a:t>Keep things in this room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200" dirty="0"/>
              <a:t>Work </a:t>
            </a:r>
            <a:r>
              <a:rPr lang="en-GB" sz="3200" b="1" dirty="0"/>
              <a:t>together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3200" u="sng" dirty="0"/>
              <a:t>Understand this is a safe space to make “mistakes”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dirty="0"/>
          </a:p>
          <a:p>
            <a:pPr algn="l"/>
            <a:r>
              <a:rPr lang="en-GB" sz="2800" b="1" u="sng" dirty="0"/>
              <a:t>Please ask questions!</a:t>
            </a:r>
          </a:p>
          <a:p>
            <a:endParaRPr lang="en-GB" dirty="0"/>
          </a:p>
        </p:txBody>
      </p:sp>
      <p:pic>
        <p:nvPicPr>
          <p:cNvPr id="4" name="Picture 2" descr="Image result for group icon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5366" y="1753042"/>
            <a:ext cx="2133463" cy="213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488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742284" y="1185177"/>
            <a:ext cx="3297701" cy="5402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" name="Picture 1" descr="&lt;strong&gt;Box&lt;/strong&gt; &lt;strong&gt;Question&lt;/strong&gt; Mark · Free vector graphic on Pixabay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8" t="14778" r="12537" b="14705"/>
          <a:stretch/>
        </p:blipFill>
        <p:spPr>
          <a:xfrm>
            <a:off x="4176584" y="2335427"/>
            <a:ext cx="3851363" cy="29212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2284" y="523457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>
                <a:solidFill>
                  <a:srgbClr val="2865B2"/>
                </a:solidFill>
                <a:latin typeface="VAG Rounded Std Light" panose="020F0502020204020204" pitchFamily="34" charset="0"/>
              </a:rPr>
              <a:t>Question Box</a:t>
            </a:r>
          </a:p>
        </p:txBody>
      </p:sp>
    </p:spTree>
    <p:extLst>
      <p:ext uri="{BB962C8B-B14F-4D97-AF65-F5344CB8AC3E}">
        <p14:creationId xmlns:p14="http://schemas.microsoft.com/office/powerpoint/2010/main" val="91101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742284" y="547319"/>
            <a:ext cx="10515600" cy="994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2865B2"/>
                </a:solidFill>
                <a:latin typeface="VAG Rounded Std Light" panose="020F0502020204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GB" sz="5400" b="1" dirty="0"/>
              <a:t>Today we are learning…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42284" y="1185177"/>
            <a:ext cx="10515600" cy="5402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42284" y="2305434"/>
            <a:ext cx="1068426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en-GB" sz="3200" dirty="0">
                <a:solidFill>
                  <a:srgbClr val="2865B2"/>
                </a:solidFill>
                <a:latin typeface="VAG Rounded Std Light" panose="020F0502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…about what makes a family.</a:t>
            </a:r>
            <a:br>
              <a:rPr lang="en-GB" sz="3200" dirty="0">
                <a:solidFill>
                  <a:srgbClr val="2865B2"/>
                </a:solidFill>
                <a:latin typeface="VAG Rounded Std Light" panose="020F0502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sz="3200" dirty="0">
              <a:solidFill>
                <a:srgbClr val="2865B2"/>
              </a:solidFill>
              <a:latin typeface="VAG Rounded Std Light" panose="020F0502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en-GB" sz="3200" dirty="0">
                <a:solidFill>
                  <a:srgbClr val="2865B2"/>
                </a:solidFill>
                <a:latin typeface="VAG Rounded Std Light" panose="020F0502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…about our own families and other people’s families.</a:t>
            </a:r>
            <a:br>
              <a:rPr lang="en-GB" sz="3200" dirty="0">
                <a:solidFill>
                  <a:srgbClr val="2865B2"/>
                </a:solidFill>
                <a:latin typeface="VAG Rounded Std Light" panose="020F0502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sz="3200" i="1" dirty="0">
              <a:solidFill>
                <a:srgbClr val="2865B2"/>
              </a:solidFill>
              <a:latin typeface="VAG Rounded Std Light" panose="020F0502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en-GB" sz="3200" dirty="0">
                <a:solidFill>
                  <a:srgbClr val="2865B2"/>
                </a:solidFill>
                <a:latin typeface="VAG Rounded Std Light" panose="020F0502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 about the importance of love and respect. </a:t>
            </a:r>
          </a:p>
        </p:txBody>
      </p:sp>
      <p:pic>
        <p:nvPicPr>
          <p:cNvPr id="3" name="Picture 2" descr="The Telecare Blog: &lt;strong&gt;Tick Box&lt;/strong&gt; Telecare - its coming to you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152" y="152183"/>
            <a:ext cx="3454426" cy="229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20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310" y="780677"/>
            <a:ext cx="11000095" cy="1048123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en-GB" altLang="en-US" sz="5400" b="1" dirty="0"/>
              <a:t>Families &amp; Relationships</a:t>
            </a:r>
          </a:p>
          <a:p>
            <a:pPr>
              <a:defRPr/>
            </a:pPr>
            <a:endParaRPr lang="en-GB" altLang="en-US" sz="5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222" y="2269617"/>
            <a:ext cx="3806269" cy="380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20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Image result for and tango makes thre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838" y="1018716"/>
            <a:ext cx="6416334" cy="4860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3786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21910" y="370949"/>
            <a:ext cx="8991601" cy="5444836"/>
          </a:xfrm>
          <a:solidFill>
            <a:schemeClr val="accent4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sz="1400" b="1" dirty="0"/>
          </a:p>
          <a:p>
            <a:pPr marL="457200" indent="-457200">
              <a:buFont typeface="+mj-lt"/>
              <a:buAutoNum type="arabicPeriod"/>
            </a:pPr>
            <a:r>
              <a:rPr lang="en-GB" sz="2400" b="1" dirty="0"/>
              <a:t>In your groups, decide if you want to draw an imaginary family or an animal family. </a:t>
            </a:r>
            <a:r>
              <a:rPr lang="en-GB" sz="2000" i="1" dirty="0"/>
              <a:t/>
            </a:r>
            <a:br>
              <a:rPr lang="en-GB" sz="2000" i="1" dirty="0"/>
            </a:br>
            <a:r>
              <a:rPr lang="en-GB" sz="1600" i="1" dirty="0"/>
              <a:t>(for example, the penguin family from the book or make up a completely different animal family – maybe unicorns!).</a:t>
            </a:r>
            <a:r>
              <a:rPr lang="en-GB" sz="2400" dirty="0"/>
              <a:t/>
            </a:r>
            <a:br>
              <a:rPr lang="en-GB" sz="2400" dirty="0"/>
            </a:br>
            <a:endParaRPr lang="en-GB" sz="2400" dirty="0"/>
          </a:p>
          <a:p>
            <a:pPr marL="514350" indent="-514350">
              <a:buFont typeface="+mj-lt"/>
              <a:buAutoNum type="arabicPeriod"/>
            </a:pPr>
            <a:r>
              <a:rPr lang="en-GB" sz="2400" b="1" dirty="0"/>
              <a:t>Each group will be given one sheet of paper. As a group draw the family you’ve chosen but it has to be different to each of your own families. </a:t>
            </a:r>
            <a:br>
              <a:rPr lang="en-GB" sz="2400" b="1" dirty="0"/>
            </a:br>
            <a:r>
              <a:rPr lang="en-GB" sz="1500" i="1" dirty="0"/>
              <a:t>(for example, if someone has two brothers, their imaginary family shouldn’t consist of two brothers but perhaps a brother and step brother).</a:t>
            </a:r>
            <a:r>
              <a:rPr lang="en-GB" sz="1600" i="1" dirty="0"/>
              <a:t/>
            </a:r>
            <a:br>
              <a:rPr lang="en-GB" sz="1600" i="1" dirty="0"/>
            </a:br>
            <a:endParaRPr lang="en-GB" sz="1600" b="1" dirty="0"/>
          </a:p>
          <a:p>
            <a:pPr marL="514350" indent="-514350">
              <a:buFont typeface="+mj-lt"/>
              <a:buAutoNum type="arabicPeriod"/>
            </a:pPr>
            <a:r>
              <a:rPr lang="en-GB" sz="2400" b="1" dirty="0"/>
              <a:t>After drawing them, label who they are to one another. </a:t>
            </a:r>
            <a:br>
              <a:rPr lang="en-GB" sz="2400" b="1" dirty="0"/>
            </a:br>
            <a:r>
              <a:rPr lang="en-GB" sz="1800" i="1" dirty="0"/>
              <a:t>(</a:t>
            </a:r>
            <a:r>
              <a:rPr lang="en-GB" sz="1600" i="1" dirty="0"/>
              <a:t>for example, brother, step sister, best friend, pet).</a:t>
            </a:r>
            <a:r>
              <a:rPr lang="en-GB" sz="2000" b="1" dirty="0"/>
              <a:t/>
            </a:r>
            <a:br>
              <a:rPr lang="en-GB" sz="2000" b="1" dirty="0"/>
            </a:br>
            <a:endParaRPr lang="en-GB" sz="2400" b="1" dirty="0"/>
          </a:p>
          <a:p>
            <a:pPr marL="514350" indent="-514350">
              <a:buFont typeface="+mj-lt"/>
              <a:buAutoNum type="arabicPeriod"/>
            </a:pPr>
            <a:r>
              <a:rPr lang="en-GB" sz="2400" b="1" dirty="0"/>
              <a:t>Once you have finished drawing and labelling the family, write something about them. </a:t>
            </a:r>
            <a:br>
              <a:rPr lang="en-GB" sz="2400" b="1" dirty="0"/>
            </a:br>
            <a:r>
              <a:rPr lang="en-GB" sz="1600" i="1" dirty="0"/>
              <a:t>(for example, what they like to do in their own time, if they’re funny, are they older or younger than you, do you play in the house together).</a:t>
            </a:r>
          </a:p>
          <a:p>
            <a:endParaRPr lang="en-GB" sz="2400" dirty="0"/>
          </a:p>
        </p:txBody>
      </p:sp>
      <p:pic>
        <p:nvPicPr>
          <p:cNvPr id="5" name="Picture 4" descr="File:Inkscape icons free-hand-&lt;strong&gt;draw&lt;/strong&gt;.svg - Wikimedia Common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15001">
            <a:off x="-76319" y="5150831"/>
            <a:ext cx="1329903" cy="1329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45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B880D82-79EF-4820-9841-15D7260D8D6E}"/>
              </a:ext>
            </a:extLst>
          </p:cNvPr>
          <p:cNvSpPr txBox="1"/>
          <p:nvPr/>
        </p:nvSpPr>
        <p:spPr>
          <a:xfrm>
            <a:off x="1070558" y="394622"/>
            <a:ext cx="76345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>
                <a:solidFill>
                  <a:srgbClr val="2865B2"/>
                </a:solidFill>
                <a:latin typeface="VAG Rounded Std Light" panose="020F0502020204020204" pitchFamily="34" charset="0"/>
              </a:rPr>
              <a:t>Question time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94FBBB-F617-4A37-819C-F8F04022D966}"/>
              </a:ext>
            </a:extLst>
          </p:cNvPr>
          <p:cNvSpPr txBox="1"/>
          <p:nvPr/>
        </p:nvSpPr>
        <p:spPr>
          <a:xfrm>
            <a:off x="1070558" y="1678623"/>
            <a:ext cx="1001797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2865B2"/>
                </a:solidFill>
                <a:latin typeface="VAG Rounded Std Light" panose="020F0502020204020204" pitchFamily="34" charset="0"/>
              </a:rPr>
              <a:t>Everyone needs to write down a question or </a:t>
            </a:r>
            <a:br>
              <a:rPr lang="en-GB" sz="3200" dirty="0">
                <a:solidFill>
                  <a:srgbClr val="2865B2"/>
                </a:solidFill>
                <a:latin typeface="VAG Rounded Std Light" panose="020F0502020204020204" pitchFamily="34" charset="0"/>
              </a:rPr>
            </a:br>
            <a:r>
              <a:rPr lang="en-GB" sz="3200" dirty="0">
                <a:solidFill>
                  <a:srgbClr val="2865B2"/>
                </a:solidFill>
                <a:latin typeface="VAG Rounded Std Light" panose="020F0502020204020204" pitchFamily="34" charset="0"/>
              </a:rPr>
              <a:t>a comment on their post-it note.</a:t>
            </a:r>
          </a:p>
          <a:p>
            <a:endParaRPr lang="en-GB" sz="3200" dirty="0">
              <a:solidFill>
                <a:srgbClr val="2865B2"/>
              </a:solidFill>
              <a:latin typeface="VAG Rounded Std Light" panose="020F0502020204020204" pitchFamily="34" charset="0"/>
            </a:endParaRPr>
          </a:p>
          <a:p>
            <a:r>
              <a:rPr lang="en-GB" sz="3200" dirty="0">
                <a:solidFill>
                  <a:srgbClr val="2865B2"/>
                </a:solidFill>
                <a:latin typeface="VAG Rounded Std Light" panose="020F0502020204020204" pitchFamily="34" charset="0"/>
              </a:rPr>
              <a:t>You will then put it into the box. </a:t>
            </a:r>
          </a:p>
          <a:p>
            <a:endParaRPr lang="en-GB" sz="3200" dirty="0">
              <a:solidFill>
                <a:srgbClr val="2865B2"/>
              </a:solidFill>
              <a:latin typeface="VAG Rounded Std Light" panose="020F0502020204020204" pitchFamily="34" charset="0"/>
            </a:endParaRPr>
          </a:p>
          <a:p>
            <a:r>
              <a:rPr lang="en-GB" sz="3200" b="1" dirty="0">
                <a:solidFill>
                  <a:srgbClr val="2865B2"/>
                </a:solidFill>
                <a:latin typeface="VAG Rounded Std Light" panose="020F0502020204020204" pitchFamily="34" charset="0"/>
              </a:rPr>
              <a:t>No one will know who has asked which question. </a:t>
            </a:r>
          </a:p>
          <a:p>
            <a:endParaRPr lang="en-GB" sz="3200" b="1" dirty="0">
              <a:solidFill>
                <a:srgbClr val="2865B2"/>
              </a:solidFill>
              <a:latin typeface="VAG Rounded Std Light" panose="020F0502020204020204" pitchFamily="34" charset="0"/>
            </a:endParaRPr>
          </a:p>
          <a:p>
            <a:r>
              <a:rPr lang="en-GB" sz="3200" dirty="0">
                <a:solidFill>
                  <a:srgbClr val="2865B2"/>
                </a:solidFill>
                <a:latin typeface="VAG Rounded Std Light" panose="020F0502020204020204" pitchFamily="34" charset="0"/>
              </a:rPr>
              <a:t>We will answer as many as we can!</a:t>
            </a:r>
          </a:p>
        </p:txBody>
      </p:sp>
      <p:pic>
        <p:nvPicPr>
          <p:cNvPr id="5" name="Picture 4" descr="&lt;strong&gt;Box&lt;/strong&gt; &lt;strong&gt;Question&lt;/strong&gt; Mark · Free vector graphic on Pixabay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5" t="13179" r="12537" b="14705"/>
          <a:stretch/>
        </p:blipFill>
        <p:spPr>
          <a:xfrm>
            <a:off x="8806476" y="785265"/>
            <a:ext cx="1807304" cy="1786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71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64563" y="522935"/>
            <a:ext cx="10102376" cy="994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rgbClr val="2865B2"/>
                </a:solidFill>
                <a:latin typeface="VAG Rounded Std Light" panose="020F050202020402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GB" sz="4800" b="1" dirty="0"/>
              <a:t>Now …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42284" y="1185177"/>
            <a:ext cx="10515600" cy="5402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2865B2"/>
                </a:solidFill>
                <a:latin typeface="VAG Rounded Std Light" panose="020F0502020204020204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64563" y="1961591"/>
            <a:ext cx="10684266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en-GB" sz="3200" dirty="0">
                <a:solidFill>
                  <a:srgbClr val="2865B2"/>
                </a:solidFill>
                <a:latin typeface="VAG Rounded Std Light" panose="020F0502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 I can explain what makes a family.</a:t>
            </a:r>
            <a:br>
              <a:rPr lang="en-GB" sz="3200" dirty="0">
                <a:solidFill>
                  <a:srgbClr val="2865B2"/>
                </a:solidFill>
                <a:latin typeface="VAG Rounded Std Light" panose="020F0502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sz="3200" dirty="0">
              <a:solidFill>
                <a:srgbClr val="2865B2"/>
              </a:solidFill>
              <a:latin typeface="VAG Rounded Std Light" panose="020F0502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en-GB" sz="3200" dirty="0">
                <a:solidFill>
                  <a:srgbClr val="2865B2"/>
                </a:solidFill>
                <a:latin typeface="VAG Rounded Std Light" panose="020F0502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 I can describe my own family.</a:t>
            </a:r>
            <a:br>
              <a:rPr lang="en-GB" sz="3200" dirty="0">
                <a:solidFill>
                  <a:srgbClr val="2865B2"/>
                </a:solidFill>
                <a:latin typeface="VAG Rounded Std Light" panose="020F0502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GB" sz="3200" i="1" dirty="0">
              <a:solidFill>
                <a:srgbClr val="2865B2"/>
              </a:solidFill>
              <a:latin typeface="VAG Rounded Std Light" panose="020F0502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en-GB" sz="3200" dirty="0">
                <a:solidFill>
                  <a:srgbClr val="2865B2"/>
                </a:solidFill>
                <a:latin typeface="VAG Rounded Std Light" panose="020F0502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 I can explain what love and respect mean and reasons why they are important. </a:t>
            </a:r>
          </a:p>
        </p:txBody>
      </p:sp>
      <p:pic>
        <p:nvPicPr>
          <p:cNvPr id="3" name="Picture 2" descr="The Telecare Blog: &lt;strong&gt;Tick Box&lt;/strong&gt; Telecare - its coming to you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152" y="152183"/>
            <a:ext cx="3454426" cy="229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49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Useful Components v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79FE842-AC87-4BC1-83BC-02CAD5C2D3CE}" vid="{7E8547F5-ACDC-4EB8-B468-AE7CDB25C4F1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C79FE842-AC87-4BC1-83BC-02CAD5C2D3CE}" vid="{7E8547F5-ACDC-4EB8-B468-AE7CDB25C4F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4346</TotalTime>
  <Words>169</Words>
  <Application>Microsoft Office PowerPoint</Application>
  <PresentationFormat>Widescreen</PresentationFormat>
  <Paragraphs>45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ＭＳ Ｐゴシック</vt:lpstr>
      <vt:lpstr>Arial</vt:lpstr>
      <vt:lpstr>Calibri</vt:lpstr>
      <vt:lpstr>Times New Roman</vt:lpstr>
      <vt:lpstr>VAG Rounded Std Light</vt:lpstr>
      <vt:lpstr>Useful Components v2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METRO Charity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5 Objects</dc:title>
  <dc:creator>Mark Delacour</dc:creator>
  <cp:lastModifiedBy>Mark Delacour</cp:lastModifiedBy>
  <cp:revision>289</cp:revision>
  <cp:lastPrinted>2017-08-18T13:11:51Z</cp:lastPrinted>
  <dcterms:created xsi:type="dcterms:W3CDTF">2016-07-04T18:41:26Z</dcterms:created>
  <dcterms:modified xsi:type="dcterms:W3CDTF">2018-10-18T12:13:26Z</dcterms:modified>
</cp:coreProperties>
</file>